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Lst>
  <p:sldSz cx="12192000" cy="6858000"/>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267CDF-8889-9499-481B-CC8F1A59040D}" v="44" dt="2024-12-19T13:22:00.05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6" d="100"/>
          <a:sy n="116" d="100"/>
        </p:scale>
        <p:origin x="354" y="84"/>
      </p:cViewPr>
      <p:guideLst/>
    </p:cSldViewPr>
  </p:slideViewPr>
  <p:notesTextViewPr>
    <p:cViewPr>
      <p:scale>
        <a:sx n="1" d="1"/>
        <a:sy n="1" d="1"/>
      </p:scale>
      <p:origin x="0" y="0"/>
    </p:cViewPr>
  </p:notesTextViewPr>
  <p:gridSpacing cx="76200" cy="76200"/>
</p:viewPr>
</file>

<file path=ppt/_rels/presentation.xml.rels>&#65279;<?xml version="1.0" encoding="utf-8"?><Relationships xmlns="http://schemas.openxmlformats.org/package/2006/relationships"><Relationship Type="http://schemas.openxmlformats.org/officeDocument/2006/relationships/presProps" Target="presProps.xml" Id="rId8" /><Relationship Type="http://schemas.microsoft.com/office/2015/10/relationships/revisionInfo" Target="revisionInfo.xml" Id="rId13" /><Relationship Type="http://schemas.openxmlformats.org/officeDocument/2006/relationships/customXml" Target="../customXml/item3.xml" Id="rId3" /><Relationship Type="http://schemas.openxmlformats.org/officeDocument/2006/relationships/slide" Target="slides/slide3.xml" Id="rId7" /><Relationship Type="http://schemas.openxmlformats.org/officeDocument/2006/relationships/customXml" Target="../customXml/item2.xml" Id="rId2" /><Relationship Type="http://schemas.openxmlformats.org/officeDocument/2006/relationships/customXml" Target="../customXml/item1.xml" Id="rId1" /><Relationship Type="http://schemas.openxmlformats.org/officeDocument/2006/relationships/slide" Target="slides/slide2.xml" Id="rId6" /><Relationship Type="http://schemas.openxmlformats.org/officeDocument/2006/relationships/tableStyles" Target="tableStyles.xml" Id="rId11" /><Relationship Type="http://schemas.openxmlformats.org/officeDocument/2006/relationships/slide" Target="slides/slide1.xml" Id="rId5" /><Relationship Type="http://schemas.openxmlformats.org/officeDocument/2006/relationships/theme" Target="theme/theme1.xml" Id="rId10" /><Relationship Type="http://schemas.openxmlformats.org/officeDocument/2006/relationships/slideMaster" Target="slideMasters/slideMaster1.xml" Id="rId4" /><Relationship Type="http://schemas.openxmlformats.org/officeDocument/2006/relationships/viewProps" Target="viewProps.xml" Id="rId9"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EE6FA-5FF6-83FF-00B8-90FFBFB706B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7A43FEF-7E07-5E7A-4D78-82518F6A21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4698311-9178-8B5B-8288-4EFBFE9D9BD8}"/>
              </a:ext>
            </a:extLst>
          </p:cNvPr>
          <p:cNvSpPr>
            <a:spLocks noGrp="1"/>
          </p:cNvSpPr>
          <p:nvPr>
            <p:ph type="dt" sz="half" idx="10"/>
          </p:nvPr>
        </p:nvSpPr>
        <p:spPr/>
        <p:txBody>
          <a:bodyPr/>
          <a:lstStyle/>
          <a:p>
            <a:fld id="{0B62C1F8-B2B3-4E46-AA21-4BBA73F84571}" type="datetimeFigureOut">
              <a:rPr lang="en-GB" smtClean="0"/>
              <a:t>19/12/2024</a:t>
            </a:fld>
            <a:endParaRPr lang="en-GB"/>
          </a:p>
        </p:txBody>
      </p:sp>
      <p:sp>
        <p:nvSpPr>
          <p:cNvPr id="5" name="Footer Placeholder 4">
            <a:extLst>
              <a:ext uri="{FF2B5EF4-FFF2-40B4-BE49-F238E27FC236}">
                <a16:creationId xmlns:a16="http://schemas.microsoft.com/office/drawing/2014/main" id="{88A4D713-5523-3014-5E71-B7D071A996D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32E0916-B623-C6D6-B6A4-818EFF40AF2B}"/>
              </a:ext>
            </a:extLst>
          </p:cNvPr>
          <p:cNvSpPr>
            <a:spLocks noGrp="1"/>
          </p:cNvSpPr>
          <p:nvPr>
            <p:ph type="sldNum" sz="quarter" idx="12"/>
          </p:nvPr>
        </p:nvSpPr>
        <p:spPr/>
        <p:txBody>
          <a:bodyPr/>
          <a:lstStyle/>
          <a:p>
            <a:fld id="{83F0A89E-7304-4EBD-9B9D-D7F4CF4FBC22}" type="slidenum">
              <a:rPr lang="en-GB" smtClean="0"/>
              <a:t>‹#›</a:t>
            </a:fld>
            <a:endParaRPr lang="en-GB"/>
          </a:p>
        </p:txBody>
      </p:sp>
    </p:spTree>
    <p:extLst>
      <p:ext uri="{BB962C8B-B14F-4D97-AF65-F5344CB8AC3E}">
        <p14:creationId xmlns:p14="http://schemas.microsoft.com/office/powerpoint/2010/main" val="887000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A0CAA-4C9C-915E-BD67-5976D268390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8081B1D-D709-CF58-3BBE-97A6ACD03AF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16E4A0C-0A74-4425-2C61-B5002E733EDC}"/>
              </a:ext>
            </a:extLst>
          </p:cNvPr>
          <p:cNvSpPr>
            <a:spLocks noGrp="1"/>
          </p:cNvSpPr>
          <p:nvPr>
            <p:ph type="dt" sz="half" idx="10"/>
          </p:nvPr>
        </p:nvSpPr>
        <p:spPr/>
        <p:txBody>
          <a:bodyPr/>
          <a:lstStyle/>
          <a:p>
            <a:fld id="{0B62C1F8-B2B3-4E46-AA21-4BBA73F84571}" type="datetimeFigureOut">
              <a:rPr lang="en-GB" smtClean="0"/>
              <a:t>19/12/2024</a:t>
            </a:fld>
            <a:endParaRPr lang="en-GB"/>
          </a:p>
        </p:txBody>
      </p:sp>
      <p:sp>
        <p:nvSpPr>
          <p:cNvPr id="5" name="Footer Placeholder 4">
            <a:extLst>
              <a:ext uri="{FF2B5EF4-FFF2-40B4-BE49-F238E27FC236}">
                <a16:creationId xmlns:a16="http://schemas.microsoft.com/office/drawing/2014/main" id="{DA91B0DD-1E35-A40E-BD48-74AE8AFCD9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A688D31-BBFB-B73C-D59B-2B84F570AF59}"/>
              </a:ext>
            </a:extLst>
          </p:cNvPr>
          <p:cNvSpPr>
            <a:spLocks noGrp="1"/>
          </p:cNvSpPr>
          <p:nvPr>
            <p:ph type="sldNum" sz="quarter" idx="12"/>
          </p:nvPr>
        </p:nvSpPr>
        <p:spPr/>
        <p:txBody>
          <a:bodyPr/>
          <a:lstStyle/>
          <a:p>
            <a:fld id="{83F0A89E-7304-4EBD-9B9D-D7F4CF4FBC22}" type="slidenum">
              <a:rPr lang="en-GB" smtClean="0"/>
              <a:t>‹#›</a:t>
            </a:fld>
            <a:endParaRPr lang="en-GB"/>
          </a:p>
        </p:txBody>
      </p:sp>
    </p:spTree>
    <p:extLst>
      <p:ext uri="{BB962C8B-B14F-4D97-AF65-F5344CB8AC3E}">
        <p14:creationId xmlns:p14="http://schemas.microsoft.com/office/powerpoint/2010/main" val="1231073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E40A789-5893-FAA3-A63C-0E32FA427DC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6851BCB-AA7A-A325-C631-08A9ACFCA8B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FFB9DD2-FC58-F42D-3688-51B9D14B1CF5}"/>
              </a:ext>
            </a:extLst>
          </p:cNvPr>
          <p:cNvSpPr>
            <a:spLocks noGrp="1"/>
          </p:cNvSpPr>
          <p:nvPr>
            <p:ph type="dt" sz="half" idx="10"/>
          </p:nvPr>
        </p:nvSpPr>
        <p:spPr/>
        <p:txBody>
          <a:bodyPr/>
          <a:lstStyle/>
          <a:p>
            <a:fld id="{0B62C1F8-B2B3-4E46-AA21-4BBA73F84571}" type="datetimeFigureOut">
              <a:rPr lang="en-GB" smtClean="0"/>
              <a:t>19/12/2024</a:t>
            </a:fld>
            <a:endParaRPr lang="en-GB"/>
          </a:p>
        </p:txBody>
      </p:sp>
      <p:sp>
        <p:nvSpPr>
          <p:cNvPr id="5" name="Footer Placeholder 4">
            <a:extLst>
              <a:ext uri="{FF2B5EF4-FFF2-40B4-BE49-F238E27FC236}">
                <a16:creationId xmlns:a16="http://schemas.microsoft.com/office/drawing/2014/main" id="{A2ACA11E-C1B8-0B76-DBDB-3C1818096C9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A3BA5B1-A9BA-C186-CCD6-68D36E5CC662}"/>
              </a:ext>
            </a:extLst>
          </p:cNvPr>
          <p:cNvSpPr>
            <a:spLocks noGrp="1"/>
          </p:cNvSpPr>
          <p:nvPr>
            <p:ph type="sldNum" sz="quarter" idx="12"/>
          </p:nvPr>
        </p:nvSpPr>
        <p:spPr/>
        <p:txBody>
          <a:bodyPr/>
          <a:lstStyle/>
          <a:p>
            <a:fld id="{83F0A89E-7304-4EBD-9B9D-D7F4CF4FBC22}" type="slidenum">
              <a:rPr lang="en-GB" smtClean="0"/>
              <a:t>‹#›</a:t>
            </a:fld>
            <a:endParaRPr lang="en-GB"/>
          </a:p>
        </p:txBody>
      </p:sp>
    </p:spTree>
    <p:extLst>
      <p:ext uri="{BB962C8B-B14F-4D97-AF65-F5344CB8AC3E}">
        <p14:creationId xmlns:p14="http://schemas.microsoft.com/office/powerpoint/2010/main" val="1906370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B2B48-7233-D1D3-A857-D30DC5E6DA9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A41A589-89DC-AFD4-FB86-349AE4A47A9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8FE54C8-236C-6FDB-96BA-333839B99AB5}"/>
              </a:ext>
            </a:extLst>
          </p:cNvPr>
          <p:cNvSpPr>
            <a:spLocks noGrp="1"/>
          </p:cNvSpPr>
          <p:nvPr>
            <p:ph type="dt" sz="half" idx="10"/>
          </p:nvPr>
        </p:nvSpPr>
        <p:spPr/>
        <p:txBody>
          <a:bodyPr/>
          <a:lstStyle/>
          <a:p>
            <a:fld id="{0B62C1F8-B2B3-4E46-AA21-4BBA73F84571}" type="datetimeFigureOut">
              <a:rPr lang="en-GB" smtClean="0"/>
              <a:t>19/12/2024</a:t>
            </a:fld>
            <a:endParaRPr lang="en-GB"/>
          </a:p>
        </p:txBody>
      </p:sp>
      <p:sp>
        <p:nvSpPr>
          <p:cNvPr id="5" name="Footer Placeholder 4">
            <a:extLst>
              <a:ext uri="{FF2B5EF4-FFF2-40B4-BE49-F238E27FC236}">
                <a16:creationId xmlns:a16="http://schemas.microsoft.com/office/drawing/2014/main" id="{AC351FE4-AE21-4A14-4E7D-D168025F31C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0870E54-F32C-AB3A-321A-807BD913E65E}"/>
              </a:ext>
            </a:extLst>
          </p:cNvPr>
          <p:cNvSpPr>
            <a:spLocks noGrp="1"/>
          </p:cNvSpPr>
          <p:nvPr>
            <p:ph type="sldNum" sz="quarter" idx="12"/>
          </p:nvPr>
        </p:nvSpPr>
        <p:spPr/>
        <p:txBody>
          <a:bodyPr/>
          <a:lstStyle/>
          <a:p>
            <a:fld id="{83F0A89E-7304-4EBD-9B9D-D7F4CF4FBC22}" type="slidenum">
              <a:rPr lang="en-GB" smtClean="0"/>
              <a:t>‹#›</a:t>
            </a:fld>
            <a:endParaRPr lang="en-GB"/>
          </a:p>
        </p:txBody>
      </p:sp>
    </p:spTree>
    <p:extLst>
      <p:ext uri="{BB962C8B-B14F-4D97-AF65-F5344CB8AC3E}">
        <p14:creationId xmlns:p14="http://schemas.microsoft.com/office/powerpoint/2010/main" val="18657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3824-2E8A-F398-3018-AB6100D4B87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FDBF0CB-5917-CBEC-C206-7C0207C06C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F07D96E-5EA3-20AE-D5AA-684C14255C07}"/>
              </a:ext>
            </a:extLst>
          </p:cNvPr>
          <p:cNvSpPr>
            <a:spLocks noGrp="1"/>
          </p:cNvSpPr>
          <p:nvPr>
            <p:ph type="dt" sz="half" idx="10"/>
          </p:nvPr>
        </p:nvSpPr>
        <p:spPr/>
        <p:txBody>
          <a:bodyPr/>
          <a:lstStyle/>
          <a:p>
            <a:fld id="{0B62C1F8-B2B3-4E46-AA21-4BBA73F84571}" type="datetimeFigureOut">
              <a:rPr lang="en-GB" smtClean="0"/>
              <a:t>19/12/2024</a:t>
            </a:fld>
            <a:endParaRPr lang="en-GB"/>
          </a:p>
        </p:txBody>
      </p:sp>
      <p:sp>
        <p:nvSpPr>
          <p:cNvPr id="5" name="Footer Placeholder 4">
            <a:extLst>
              <a:ext uri="{FF2B5EF4-FFF2-40B4-BE49-F238E27FC236}">
                <a16:creationId xmlns:a16="http://schemas.microsoft.com/office/drawing/2014/main" id="{1003DFFE-2C7D-BF96-58D4-289E87D9A3D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A227987-0CC7-0DDD-8F90-50DB51DD8ABC}"/>
              </a:ext>
            </a:extLst>
          </p:cNvPr>
          <p:cNvSpPr>
            <a:spLocks noGrp="1"/>
          </p:cNvSpPr>
          <p:nvPr>
            <p:ph type="sldNum" sz="quarter" idx="12"/>
          </p:nvPr>
        </p:nvSpPr>
        <p:spPr/>
        <p:txBody>
          <a:bodyPr/>
          <a:lstStyle/>
          <a:p>
            <a:fld id="{83F0A89E-7304-4EBD-9B9D-D7F4CF4FBC22}" type="slidenum">
              <a:rPr lang="en-GB" smtClean="0"/>
              <a:t>‹#›</a:t>
            </a:fld>
            <a:endParaRPr lang="en-GB"/>
          </a:p>
        </p:txBody>
      </p:sp>
    </p:spTree>
    <p:extLst>
      <p:ext uri="{BB962C8B-B14F-4D97-AF65-F5344CB8AC3E}">
        <p14:creationId xmlns:p14="http://schemas.microsoft.com/office/powerpoint/2010/main" val="2208358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1832F-59C7-B62D-AC3D-46CC11B164F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9DB79DD-894A-132D-012C-598AB5B564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FB725A1-969B-5A33-DC91-BBC33AEA584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5E2E9E1-8BAE-F8DE-C157-74CCE2EA3641}"/>
              </a:ext>
            </a:extLst>
          </p:cNvPr>
          <p:cNvSpPr>
            <a:spLocks noGrp="1"/>
          </p:cNvSpPr>
          <p:nvPr>
            <p:ph type="dt" sz="half" idx="10"/>
          </p:nvPr>
        </p:nvSpPr>
        <p:spPr/>
        <p:txBody>
          <a:bodyPr/>
          <a:lstStyle/>
          <a:p>
            <a:fld id="{0B62C1F8-B2B3-4E46-AA21-4BBA73F84571}" type="datetimeFigureOut">
              <a:rPr lang="en-GB" smtClean="0"/>
              <a:t>19/12/2024</a:t>
            </a:fld>
            <a:endParaRPr lang="en-GB"/>
          </a:p>
        </p:txBody>
      </p:sp>
      <p:sp>
        <p:nvSpPr>
          <p:cNvPr id="6" name="Footer Placeholder 5">
            <a:extLst>
              <a:ext uri="{FF2B5EF4-FFF2-40B4-BE49-F238E27FC236}">
                <a16:creationId xmlns:a16="http://schemas.microsoft.com/office/drawing/2014/main" id="{CFFB50F1-C304-9F28-E9A6-AAD7827BE9C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4181AAD-A16B-40EB-08E5-B284A6326592}"/>
              </a:ext>
            </a:extLst>
          </p:cNvPr>
          <p:cNvSpPr>
            <a:spLocks noGrp="1"/>
          </p:cNvSpPr>
          <p:nvPr>
            <p:ph type="sldNum" sz="quarter" idx="12"/>
          </p:nvPr>
        </p:nvSpPr>
        <p:spPr/>
        <p:txBody>
          <a:bodyPr/>
          <a:lstStyle/>
          <a:p>
            <a:fld id="{83F0A89E-7304-4EBD-9B9D-D7F4CF4FBC22}" type="slidenum">
              <a:rPr lang="en-GB" smtClean="0"/>
              <a:t>‹#›</a:t>
            </a:fld>
            <a:endParaRPr lang="en-GB"/>
          </a:p>
        </p:txBody>
      </p:sp>
    </p:spTree>
    <p:extLst>
      <p:ext uri="{BB962C8B-B14F-4D97-AF65-F5344CB8AC3E}">
        <p14:creationId xmlns:p14="http://schemas.microsoft.com/office/powerpoint/2010/main" val="2370242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D56F7-C23B-61F4-9516-C19484FDE67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C25CC00-125A-DB68-E615-FBDCDF777B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873C1E1-5704-A786-CC87-AC0E2DFB177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1FC206C-B563-4361-425B-689D6EFF96F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BACC04D-4A55-4ADE-CD83-55CF0A58E1F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37515AD-E5D2-2FD3-1DB8-F25511EB23E7}"/>
              </a:ext>
            </a:extLst>
          </p:cNvPr>
          <p:cNvSpPr>
            <a:spLocks noGrp="1"/>
          </p:cNvSpPr>
          <p:nvPr>
            <p:ph type="dt" sz="half" idx="10"/>
          </p:nvPr>
        </p:nvSpPr>
        <p:spPr/>
        <p:txBody>
          <a:bodyPr/>
          <a:lstStyle/>
          <a:p>
            <a:fld id="{0B62C1F8-B2B3-4E46-AA21-4BBA73F84571}" type="datetimeFigureOut">
              <a:rPr lang="en-GB" smtClean="0"/>
              <a:t>19/12/2024</a:t>
            </a:fld>
            <a:endParaRPr lang="en-GB"/>
          </a:p>
        </p:txBody>
      </p:sp>
      <p:sp>
        <p:nvSpPr>
          <p:cNvPr id="8" name="Footer Placeholder 7">
            <a:extLst>
              <a:ext uri="{FF2B5EF4-FFF2-40B4-BE49-F238E27FC236}">
                <a16:creationId xmlns:a16="http://schemas.microsoft.com/office/drawing/2014/main" id="{D6CCF5D6-63C7-34E5-9FF7-38247225338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D4F61FF-9810-704E-82D0-38DC4F065B39}"/>
              </a:ext>
            </a:extLst>
          </p:cNvPr>
          <p:cNvSpPr>
            <a:spLocks noGrp="1"/>
          </p:cNvSpPr>
          <p:nvPr>
            <p:ph type="sldNum" sz="quarter" idx="12"/>
          </p:nvPr>
        </p:nvSpPr>
        <p:spPr/>
        <p:txBody>
          <a:bodyPr/>
          <a:lstStyle/>
          <a:p>
            <a:fld id="{83F0A89E-7304-4EBD-9B9D-D7F4CF4FBC22}" type="slidenum">
              <a:rPr lang="en-GB" smtClean="0"/>
              <a:t>‹#›</a:t>
            </a:fld>
            <a:endParaRPr lang="en-GB"/>
          </a:p>
        </p:txBody>
      </p:sp>
    </p:spTree>
    <p:extLst>
      <p:ext uri="{BB962C8B-B14F-4D97-AF65-F5344CB8AC3E}">
        <p14:creationId xmlns:p14="http://schemas.microsoft.com/office/powerpoint/2010/main" val="1967731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895EFD-456A-B265-5955-6ADD197BE07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F225480-372D-5D94-152B-A0938865E730}"/>
              </a:ext>
            </a:extLst>
          </p:cNvPr>
          <p:cNvSpPr>
            <a:spLocks noGrp="1"/>
          </p:cNvSpPr>
          <p:nvPr>
            <p:ph type="dt" sz="half" idx="10"/>
          </p:nvPr>
        </p:nvSpPr>
        <p:spPr/>
        <p:txBody>
          <a:bodyPr/>
          <a:lstStyle/>
          <a:p>
            <a:fld id="{0B62C1F8-B2B3-4E46-AA21-4BBA73F84571}" type="datetimeFigureOut">
              <a:rPr lang="en-GB" smtClean="0"/>
              <a:t>19/12/2024</a:t>
            </a:fld>
            <a:endParaRPr lang="en-GB"/>
          </a:p>
        </p:txBody>
      </p:sp>
      <p:sp>
        <p:nvSpPr>
          <p:cNvPr id="4" name="Footer Placeholder 3">
            <a:extLst>
              <a:ext uri="{FF2B5EF4-FFF2-40B4-BE49-F238E27FC236}">
                <a16:creationId xmlns:a16="http://schemas.microsoft.com/office/drawing/2014/main" id="{18790503-49DA-734C-7263-25F0E1B369F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76F8DEC-F63C-08E2-91F6-C4DE47FC0396}"/>
              </a:ext>
            </a:extLst>
          </p:cNvPr>
          <p:cNvSpPr>
            <a:spLocks noGrp="1"/>
          </p:cNvSpPr>
          <p:nvPr>
            <p:ph type="sldNum" sz="quarter" idx="12"/>
          </p:nvPr>
        </p:nvSpPr>
        <p:spPr/>
        <p:txBody>
          <a:bodyPr/>
          <a:lstStyle/>
          <a:p>
            <a:fld id="{83F0A89E-7304-4EBD-9B9D-D7F4CF4FBC22}" type="slidenum">
              <a:rPr lang="en-GB" smtClean="0"/>
              <a:t>‹#›</a:t>
            </a:fld>
            <a:endParaRPr lang="en-GB"/>
          </a:p>
        </p:txBody>
      </p:sp>
    </p:spTree>
    <p:extLst>
      <p:ext uri="{BB962C8B-B14F-4D97-AF65-F5344CB8AC3E}">
        <p14:creationId xmlns:p14="http://schemas.microsoft.com/office/powerpoint/2010/main" val="3088775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061CAE5-DA68-4590-296B-92AD7C9F6D32}"/>
              </a:ext>
            </a:extLst>
          </p:cNvPr>
          <p:cNvSpPr>
            <a:spLocks noGrp="1"/>
          </p:cNvSpPr>
          <p:nvPr>
            <p:ph type="dt" sz="half" idx="10"/>
          </p:nvPr>
        </p:nvSpPr>
        <p:spPr/>
        <p:txBody>
          <a:bodyPr/>
          <a:lstStyle/>
          <a:p>
            <a:fld id="{0B62C1F8-B2B3-4E46-AA21-4BBA73F84571}" type="datetimeFigureOut">
              <a:rPr lang="en-GB" smtClean="0"/>
              <a:t>19/12/2024</a:t>
            </a:fld>
            <a:endParaRPr lang="en-GB"/>
          </a:p>
        </p:txBody>
      </p:sp>
      <p:sp>
        <p:nvSpPr>
          <p:cNvPr id="3" name="Footer Placeholder 2">
            <a:extLst>
              <a:ext uri="{FF2B5EF4-FFF2-40B4-BE49-F238E27FC236}">
                <a16:creationId xmlns:a16="http://schemas.microsoft.com/office/drawing/2014/main" id="{1A35EF6A-BE97-6C42-B6A2-3BC6FBD6476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53FF0E1-3C9A-C556-5627-C0F4AAAF700F}"/>
              </a:ext>
            </a:extLst>
          </p:cNvPr>
          <p:cNvSpPr>
            <a:spLocks noGrp="1"/>
          </p:cNvSpPr>
          <p:nvPr>
            <p:ph type="sldNum" sz="quarter" idx="12"/>
          </p:nvPr>
        </p:nvSpPr>
        <p:spPr/>
        <p:txBody>
          <a:bodyPr/>
          <a:lstStyle/>
          <a:p>
            <a:fld id="{83F0A89E-7304-4EBD-9B9D-D7F4CF4FBC22}" type="slidenum">
              <a:rPr lang="en-GB" smtClean="0"/>
              <a:t>‹#›</a:t>
            </a:fld>
            <a:endParaRPr lang="en-GB"/>
          </a:p>
        </p:txBody>
      </p:sp>
    </p:spTree>
    <p:extLst>
      <p:ext uri="{BB962C8B-B14F-4D97-AF65-F5344CB8AC3E}">
        <p14:creationId xmlns:p14="http://schemas.microsoft.com/office/powerpoint/2010/main" val="4278472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F1F29-8BE5-6ECB-D39A-976AF1F40A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412841B-F1BA-F7C0-FAD2-4E993F3F56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28F12AB-BDBA-085A-E24B-DB73D2E268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35C0DE3-A1C8-F45F-21AC-A9D5E6626C0C}"/>
              </a:ext>
            </a:extLst>
          </p:cNvPr>
          <p:cNvSpPr>
            <a:spLocks noGrp="1"/>
          </p:cNvSpPr>
          <p:nvPr>
            <p:ph type="dt" sz="half" idx="10"/>
          </p:nvPr>
        </p:nvSpPr>
        <p:spPr/>
        <p:txBody>
          <a:bodyPr/>
          <a:lstStyle/>
          <a:p>
            <a:fld id="{0B62C1F8-B2B3-4E46-AA21-4BBA73F84571}" type="datetimeFigureOut">
              <a:rPr lang="en-GB" smtClean="0"/>
              <a:t>19/12/2024</a:t>
            </a:fld>
            <a:endParaRPr lang="en-GB"/>
          </a:p>
        </p:txBody>
      </p:sp>
      <p:sp>
        <p:nvSpPr>
          <p:cNvPr id="6" name="Footer Placeholder 5">
            <a:extLst>
              <a:ext uri="{FF2B5EF4-FFF2-40B4-BE49-F238E27FC236}">
                <a16:creationId xmlns:a16="http://schemas.microsoft.com/office/drawing/2014/main" id="{85F9BB5D-424B-4D23-72FF-1698CFE3D9C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577A82B-6D3A-8EC8-DA6A-6E61F357B00F}"/>
              </a:ext>
            </a:extLst>
          </p:cNvPr>
          <p:cNvSpPr>
            <a:spLocks noGrp="1"/>
          </p:cNvSpPr>
          <p:nvPr>
            <p:ph type="sldNum" sz="quarter" idx="12"/>
          </p:nvPr>
        </p:nvSpPr>
        <p:spPr/>
        <p:txBody>
          <a:bodyPr/>
          <a:lstStyle/>
          <a:p>
            <a:fld id="{83F0A89E-7304-4EBD-9B9D-D7F4CF4FBC22}" type="slidenum">
              <a:rPr lang="en-GB" smtClean="0"/>
              <a:t>‹#›</a:t>
            </a:fld>
            <a:endParaRPr lang="en-GB"/>
          </a:p>
        </p:txBody>
      </p:sp>
    </p:spTree>
    <p:extLst>
      <p:ext uri="{BB962C8B-B14F-4D97-AF65-F5344CB8AC3E}">
        <p14:creationId xmlns:p14="http://schemas.microsoft.com/office/powerpoint/2010/main" val="1703192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BDDD0-E447-1D3D-7937-61972F2954B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A87160A-5D9E-3AF3-2EAA-E4AB5D3408C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CBE09CB-76A2-8B67-76AF-5EC8483244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467655-615E-83C6-5179-917ABDC8E16B}"/>
              </a:ext>
            </a:extLst>
          </p:cNvPr>
          <p:cNvSpPr>
            <a:spLocks noGrp="1"/>
          </p:cNvSpPr>
          <p:nvPr>
            <p:ph type="dt" sz="half" idx="10"/>
          </p:nvPr>
        </p:nvSpPr>
        <p:spPr/>
        <p:txBody>
          <a:bodyPr/>
          <a:lstStyle/>
          <a:p>
            <a:fld id="{0B62C1F8-B2B3-4E46-AA21-4BBA73F84571}" type="datetimeFigureOut">
              <a:rPr lang="en-GB" smtClean="0"/>
              <a:t>19/12/2024</a:t>
            </a:fld>
            <a:endParaRPr lang="en-GB"/>
          </a:p>
        </p:txBody>
      </p:sp>
      <p:sp>
        <p:nvSpPr>
          <p:cNvPr id="6" name="Footer Placeholder 5">
            <a:extLst>
              <a:ext uri="{FF2B5EF4-FFF2-40B4-BE49-F238E27FC236}">
                <a16:creationId xmlns:a16="http://schemas.microsoft.com/office/drawing/2014/main" id="{252E8980-E4A9-EE9D-3CA2-072664081ED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FCFC3B-C8D7-9801-24CD-ADC21086FFF0}"/>
              </a:ext>
            </a:extLst>
          </p:cNvPr>
          <p:cNvSpPr>
            <a:spLocks noGrp="1"/>
          </p:cNvSpPr>
          <p:nvPr>
            <p:ph type="sldNum" sz="quarter" idx="12"/>
          </p:nvPr>
        </p:nvSpPr>
        <p:spPr/>
        <p:txBody>
          <a:bodyPr/>
          <a:lstStyle/>
          <a:p>
            <a:fld id="{83F0A89E-7304-4EBD-9B9D-D7F4CF4FBC22}" type="slidenum">
              <a:rPr lang="en-GB" smtClean="0"/>
              <a:t>‹#›</a:t>
            </a:fld>
            <a:endParaRPr lang="en-GB"/>
          </a:p>
        </p:txBody>
      </p:sp>
    </p:spTree>
    <p:extLst>
      <p:ext uri="{BB962C8B-B14F-4D97-AF65-F5344CB8AC3E}">
        <p14:creationId xmlns:p14="http://schemas.microsoft.com/office/powerpoint/2010/main" val="336914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67335FD-F7FE-B792-F8D5-0F2194E674A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F7F5B5C-670E-343F-496A-7FBE1AB3531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DF05DF5-3B22-B45C-FC7D-E1040D5AC77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62C1F8-B2B3-4E46-AA21-4BBA73F84571}" type="datetimeFigureOut">
              <a:rPr lang="en-GB" smtClean="0"/>
              <a:t>19/12/2024</a:t>
            </a:fld>
            <a:endParaRPr lang="en-GB"/>
          </a:p>
        </p:txBody>
      </p:sp>
      <p:sp>
        <p:nvSpPr>
          <p:cNvPr id="5" name="Footer Placeholder 4">
            <a:extLst>
              <a:ext uri="{FF2B5EF4-FFF2-40B4-BE49-F238E27FC236}">
                <a16:creationId xmlns:a16="http://schemas.microsoft.com/office/drawing/2014/main" id="{A5CD2A8F-CC26-F1F3-F586-BCB880F36D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821ACBC-A221-960B-B8AD-7FAD7291651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F0A89E-7304-4EBD-9B9D-D7F4CF4FBC22}" type="slidenum">
              <a:rPr lang="en-GB" smtClean="0"/>
              <a:t>‹#›</a:t>
            </a:fld>
            <a:endParaRPr lang="en-GB"/>
          </a:p>
        </p:txBody>
      </p:sp>
    </p:spTree>
    <p:extLst>
      <p:ext uri="{BB962C8B-B14F-4D97-AF65-F5344CB8AC3E}">
        <p14:creationId xmlns:p14="http://schemas.microsoft.com/office/powerpoint/2010/main" val="20327261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D341647-4122-5AC1-A730-0C3FD2D341F4}"/>
              </a:ext>
            </a:extLst>
          </p:cNvPr>
          <p:cNvSpPr>
            <a:spLocks noGrp="1"/>
          </p:cNvSpPr>
          <p:nvPr>
            <p:ph type="title"/>
          </p:nvPr>
        </p:nvSpPr>
        <p:spPr>
          <a:xfrm>
            <a:off x="838200" y="365125"/>
            <a:ext cx="10515600" cy="455271"/>
          </a:xfrm>
        </p:spPr>
        <p:txBody>
          <a:bodyPr>
            <a:normAutofit/>
          </a:bodyPr>
          <a:lstStyle/>
          <a:p>
            <a:r>
              <a:rPr lang="en-GB" sz="1800" b="1">
                <a:latin typeface="Arial" panose="020B0604020202020204" pitchFamily="34" charset="0"/>
                <a:cs typeface="Arial" panose="020B0604020202020204" pitchFamily="34" charset="0"/>
              </a:rPr>
              <a:t>Continuing Professional Development Programme: Overview</a:t>
            </a:r>
          </a:p>
        </p:txBody>
      </p:sp>
      <p:graphicFrame>
        <p:nvGraphicFramePr>
          <p:cNvPr id="6" name="Table 6">
            <a:extLst>
              <a:ext uri="{FF2B5EF4-FFF2-40B4-BE49-F238E27FC236}">
                <a16:creationId xmlns:a16="http://schemas.microsoft.com/office/drawing/2014/main" id="{B6F18253-0A92-A190-458C-B8A9A9D9747E}"/>
              </a:ext>
            </a:extLst>
          </p:cNvPr>
          <p:cNvGraphicFramePr>
            <a:graphicFrameLocks noGrp="1"/>
          </p:cNvGraphicFramePr>
          <p:nvPr>
            <p:extLst>
              <p:ext uri="{D42A27DB-BD31-4B8C-83A1-F6EECF244321}">
                <p14:modId xmlns:p14="http://schemas.microsoft.com/office/powerpoint/2010/main" val="19402835"/>
              </p:ext>
            </p:extLst>
          </p:nvPr>
        </p:nvGraphicFramePr>
        <p:xfrm>
          <a:off x="956654" y="853197"/>
          <a:ext cx="10515600" cy="2204720"/>
        </p:xfrm>
        <a:graphic>
          <a:graphicData uri="http://schemas.openxmlformats.org/drawingml/2006/table">
            <a:tbl>
              <a:tblPr firstRow="1" bandRow="1">
                <a:tableStyleId>{93296810-A885-4BE3-A3E7-6D5BEEA58F35}</a:tableStyleId>
              </a:tblPr>
              <a:tblGrid>
                <a:gridCol w="1168400">
                  <a:extLst>
                    <a:ext uri="{9D8B030D-6E8A-4147-A177-3AD203B41FA5}">
                      <a16:colId xmlns:a16="http://schemas.microsoft.com/office/drawing/2014/main" val="1219177582"/>
                    </a:ext>
                  </a:extLst>
                </a:gridCol>
                <a:gridCol w="1168400">
                  <a:extLst>
                    <a:ext uri="{9D8B030D-6E8A-4147-A177-3AD203B41FA5}">
                      <a16:colId xmlns:a16="http://schemas.microsoft.com/office/drawing/2014/main" val="2198652219"/>
                    </a:ext>
                  </a:extLst>
                </a:gridCol>
                <a:gridCol w="1168400">
                  <a:extLst>
                    <a:ext uri="{9D8B030D-6E8A-4147-A177-3AD203B41FA5}">
                      <a16:colId xmlns:a16="http://schemas.microsoft.com/office/drawing/2014/main" val="2453982164"/>
                    </a:ext>
                  </a:extLst>
                </a:gridCol>
                <a:gridCol w="1168400">
                  <a:extLst>
                    <a:ext uri="{9D8B030D-6E8A-4147-A177-3AD203B41FA5}">
                      <a16:colId xmlns:a16="http://schemas.microsoft.com/office/drawing/2014/main" val="340212276"/>
                    </a:ext>
                  </a:extLst>
                </a:gridCol>
                <a:gridCol w="1168400">
                  <a:extLst>
                    <a:ext uri="{9D8B030D-6E8A-4147-A177-3AD203B41FA5}">
                      <a16:colId xmlns:a16="http://schemas.microsoft.com/office/drawing/2014/main" val="2646870143"/>
                    </a:ext>
                  </a:extLst>
                </a:gridCol>
                <a:gridCol w="1168400">
                  <a:extLst>
                    <a:ext uri="{9D8B030D-6E8A-4147-A177-3AD203B41FA5}">
                      <a16:colId xmlns:a16="http://schemas.microsoft.com/office/drawing/2014/main" val="661789626"/>
                    </a:ext>
                  </a:extLst>
                </a:gridCol>
                <a:gridCol w="1168400">
                  <a:extLst>
                    <a:ext uri="{9D8B030D-6E8A-4147-A177-3AD203B41FA5}">
                      <a16:colId xmlns:a16="http://schemas.microsoft.com/office/drawing/2014/main" val="3952876266"/>
                    </a:ext>
                  </a:extLst>
                </a:gridCol>
                <a:gridCol w="1168400">
                  <a:extLst>
                    <a:ext uri="{9D8B030D-6E8A-4147-A177-3AD203B41FA5}">
                      <a16:colId xmlns:a16="http://schemas.microsoft.com/office/drawing/2014/main" val="3422105548"/>
                    </a:ext>
                  </a:extLst>
                </a:gridCol>
                <a:gridCol w="1168400">
                  <a:extLst>
                    <a:ext uri="{9D8B030D-6E8A-4147-A177-3AD203B41FA5}">
                      <a16:colId xmlns:a16="http://schemas.microsoft.com/office/drawing/2014/main" val="603388156"/>
                    </a:ext>
                  </a:extLst>
                </a:gridCol>
              </a:tblGrid>
              <a:tr h="370840">
                <a:tc gridSpan="9">
                  <a:txBody>
                    <a:bodyPr/>
                    <a:lstStyle/>
                    <a:p>
                      <a:r>
                        <a:rPr lang="en-GB" sz="1200" dirty="0">
                          <a:latin typeface="Arial"/>
                          <a:cs typeface="Arial"/>
                        </a:rPr>
                        <a:t>Certificate in Economic Development</a:t>
                      </a:r>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86010028"/>
                  </a:ext>
                </a:extLst>
              </a:tr>
              <a:tr h="370840">
                <a:tc>
                  <a:txBody>
                    <a:bodyPr/>
                    <a:lstStyle/>
                    <a:p>
                      <a:r>
                        <a:rPr lang="en-GB" sz="1200" dirty="0">
                          <a:latin typeface="Arial"/>
                          <a:cs typeface="Arial"/>
                        </a:rPr>
                        <a:t>Introduction to Economic Development</a:t>
                      </a:r>
                    </a:p>
                  </a:txBody>
                  <a:tcPr>
                    <a:solidFill>
                      <a:schemeClr val="accent6">
                        <a:lumMod val="20000"/>
                        <a:lumOff val="80000"/>
                      </a:schemeClr>
                    </a:solidFill>
                  </a:tcPr>
                </a:tc>
                <a:tc>
                  <a:txBody>
                    <a:bodyPr/>
                    <a:lstStyle/>
                    <a:p>
                      <a:r>
                        <a:rPr lang="en-GB" sz="1200" dirty="0">
                          <a:latin typeface="Arial"/>
                          <a:cs typeface="Arial"/>
                        </a:rPr>
                        <a:t>Business support</a:t>
                      </a:r>
                    </a:p>
                  </a:txBody>
                  <a:tcPr>
                    <a:solidFill>
                      <a:schemeClr val="accent6">
                        <a:lumMod val="20000"/>
                        <a:lumOff val="80000"/>
                      </a:schemeClr>
                    </a:solidFill>
                  </a:tcPr>
                </a:tc>
                <a:tc>
                  <a:txBody>
                    <a:bodyPr/>
                    <a:lstStyle/>
                    <a:p>
                      <a:r>
                        <a:rPr lang="en-GB" sz="1200" dirty="0">
                          <a:latin typeface="Arial"/>
                          <a:cs typeface="Arial"/>
                        </a:rPr>
                        <a:t>Future of town centres</a:t>
                      </a:r>
                      <a:endParaRPr lang="en-US" dirty="0"/>
                    </a:p>
                  </a:txBody>
                  <a:tcPr>
                    <a:solidFill>
                      <a:schemeClr val="accent6">
                        <a:lumMod val="20000"/>
                        <a:lumOff val="80000"/>
                      </a:schemeClr>
                    </a:solidFill>
                  </a:tcPr>
                </a:tc>
                <a:tc>
                  <a:txBody>
                    <a:bodyPr/>
                    <a:lstStyle/>
                    <a:p>
                      <a:r>
                        <a:rPr lang="en-GB" sz="1200" dirty="0">
                          <a:latin typeface="Arial"/>
                          <a:cs typeface="Arial"/>
                        </a:rPr>
                        <a:t>Inward investment</a:t>
                      </a:r>
                    </a:p>
                  </a:txBody>
                  <a:tcPr>
                    <a:solidFill>
                      <a:schemeClr val="accent6">
                        <a:lumMod val="20000"/>
                        <a:lumOff val="80000"/>
                      </a:schemeClr>
                    </a:solidFill>
                  </a:tcPr>
                </a:tc>
                <a:tc>
                  <a:txBody>
                    <a:bodyPr/>
                    <a:lstStyle/>
                    <a:p>
                      <a:r>
                        <a:rPr lang="en-GB" sz="1200" dirty="0">
                          <a:latin typeface="Arial"/>
                          <a:cs typeface="Arial"/>
                        </a:rPr>
                        <a:t>Skills development</a:t>
                      </a:r>
                    </a:p>
                  </a:txBody>
                  <a:tcPr>
                    <a:solidFill>
                      <a:schemeClr val="accent6">
                        <a:lumMod val="20000"/>
                        <a:lumOff val="80000"/>
                      </a:schemeClr>
                    </a:solidFill>
                  </a:tcPr>
                </a:tc>
                <a:tc>
                  <a:txBody>
                    <a:bodyPr/>
                    <a:lstStyle/>
                    <a:p>
                      <a:r>
                        <a:rPr lang="en-GB" sz="1200" dirty="0">
                          <a:latin typeface="Arial"/>
                          <a:cs typeface="Arial"/>
                        </a:rPr>
                        <a:t>Regeneration</a:t>
                      </a:r>
                    </a:p>
                  </a:txBody>
                  <a:tcPr>
                    <a:solidFill>
                      <a:schemeClr val="accent6">
                        <a:lumMod val="20000"/>
                        <a:lumOff val="80000"/>
                      </a:schemeClr>
                    </a:solidFill>
                  </a:tcPr>
                </a:tc>
                <a:tc>
                  <a:txBody>
                    <a:bodyPr/>
                    <a:lstStyle/>
                    <a:p>
                      <a:r>
                        <a:rPr lang="en-GB" sz="1200" dirty="0">
                          <a:latin typeface="Arial"/>
                          <a:cs typeface="Arial"/>
                        </a:rPr>
                        <a:t>Funding and policy landscape</a:t>
                      </a:r>
                    </a:p>
                  </a:txBody>
                  <a:tcPr>
                    <a:solidFill>
                      <a:schemeClr val="accent6">
                        <a:lumMod val="20000"/>
                        <a:lumOff val="80000"/>
                      </a:schemeClr>
                    </a:solidFill>
                  </a:tcPr>
                </a:tc>
                <a:tc>
                  <a:txBody>
                    <a:bodyPr/>
                    <a:lstStyle/>
                    <a:p>
                      <a:r>
                        <a:rPr lang="en-GB" sz="1200" dirty="0">
                          <a:latin typeface="Arial"/>
                          <a:cs typeface="Arial"/>
                        </a:rPr>
                        <a:t>Housing</a:t>
                      </a:r>
                    </a:p>
                  </a:txBody>
                  <a:tcPr>
                    <a:solidFill>
                      <a:schemeClr val="accent6">
                        <a:lumMod val="20000"/>
                        <a:lumOff val="80000"/>
                      </a:schemeClr>
                    </a:solidFill>
                  </a:tcPr>
                </a:tc>
                <a:tc>
                  <a:txBody>
                    <a:bodyPr/>
                    <a:lstStyle/>
                    <a:p>
                      <a:r>
                        <a:rPr lang="en-GB" sz="1200" dirty="0">
                          <a:latin typeface="Arial"/>
                          <a:cs typeface="Arial"/>
                        </a:rPr>
                        <a:t>Community development</a:t>
                      </a:r>
                    </a:p>
                  </a:txBody>
                  <a:tcPr>
                    <a:solidFill>
                      <a:schemeClr val="accent6">
                        <a:lumMod val="20000"/>
                        <a:lumOff val="80000"/>
                      </a:schemeClr>
                    </a:solidFill>
                  </a:tcPr>
                </a:tc>
                <a:extLst>
                  <a:ext uri="{0D108BD9-81ED-4DB2-BD59-A6C34878D82A}">
                    <a16:rowId xmlns:a16="http://schemas.microsoft.com/office/drawing/2014/main" val="3663933528"/>
                  </a:ext>
                </a:extLst>
              </a:tr>
              <a:tr h="370840">
                <a:tc gridSpan="9">
                  <a:txBody>
                    <a:bodyPr/>
                    <a:lstStyle/>
                    <a:p>
                      <a:r>
                        <a:rPr lang="en-GB" sz="1200" b="1" dirty="0">
                          <a:solidFill>
                            <a:schemeClr val="bg1"/>
                          </a:solidFill>
                          <a:latin typeface="Arial"/>
                          <a:cs typeface="Arial"/>
                        </a:rPr>
                        <a:t>Advanced Certificate in Economic Development</a:t>
                      </a:r>
                    </a:p>
                  </a:txBody>
                  <a:tcPr>
                    <a:solidFill>
                      <a:schemeClr val="accent6"/>
                    </a:solidFill>
                  </a:tcPr>
                </a:tc>
                <a:tc hMerge="1">
                  <a:txBody>
                    <a:bodyPr/>
                    <a:lstStyle/>
                    <a:p>
                      <a:endParaRPr lang="en-GB"/>
                    </a:p>
                  </a:txBody>
                  <a:tcPr>
                    <a:solidFill>
                      <a:schemeClr val="accent6"/>
                    </a:solidFill>
                  </a:tcPr>
                </a:tc>
                <a:tc hMerge="1">
                  <a:txBody>
                    <a:bodyPr/>
                    <a:lstStyle/>
                    <a:p>
                      <a:endParaRPr lang="en-GB"/>
                    </a:p>
                  </a:txBody>
                  <a:tcPr>
                    <a:solidFill>
                      <a:schemeClr val="accent6"/>
                    </a:solidFill>
                  </a:tcPr>
                </a:tc>
                <a:tc hMerge="1">
                  <a:txBody>
                    <a:bodyPr/>
                    <a:lstStyle/>
                    <a:p>
                      <a:endParaRPr lang="en-GB"/>
                    </a:p>
                  </a:txBody>
                  <a:tcPr>
                    <a:solidFill>
                      <a:schemeClr val="accent6"/>
                    </a:solidFill>
                  </a:tcPr>
                </a:tc>
                <a:tc hMerge="1">
                  <a:txBody>
                    <a:bodyPr/>
                    <a:lstStyle/>
                    <a:p>
                      <a:endParaRPr lang="en-GB"/>
                    </a:p>
                  </a:txBody>
                  <a:tcPr>
                    <a:solidFill>
                      <a:schemeClr val="accent6"/>
                    </a:solidFill>
                  </a:tcPr>
                </a:tc>
                <a:tc hMerge="1">
                  <a:txBody>
                    <a:bodyPr/>
                    <a:lstStyle/>
                    <a:p>
                      <a:endParaRPr lang="en-GB"/>
                    </a:p>
                  </a:txBody>
                  <a:tcPr>
                    <a:solidFill>
                      <a:schemeClr val="accent6"/>
                    </a:solidFill>
                  </a:tcPr>
                </a:tc>
                <a:tc hMerge="1">
                  <a:txBody>
                    <a:bodyPr/>
                    <a:lstStyle/>
                    <a:p>
                      <a:endParaRPr lang="en-GB"/>
                    </a:p>
                  </a:txBody>
                  <a:tcPr>
                    <a:solidFill>
                      <a:schemeClr val="accent6"/>
                    </a:solidFill>
                  </a:tcPr>
                </a:tc>
                <a:tc hMerge="1">
                  <a:txBody>
                    <a:bodyPr/>
                    <a:lstStyle/>
                    <a:p>
                      <a:endParaRPr lang="en-GB"/>
                    </a:p>
                  </a:txBody>
                  <a:tcPr>
                    <a:solidFill>
                      <a:schemeClr val="accent6"/>
                    </a:solidFill>
                  </a:tcPr>
                </a:tc>
                <a:tc hMerge="1">
                  <a:txBody>
                    <a:bodyPr/>
                    <a:lstStyle/>
                    <a:p>
                      <a:endParaRPr lang="en-GB"/>
                    </a:p>
                  </a:txBody>
                  <a:tcPr>
                    <a:solidFill>
                      <a:schemeClr val="accent6"/>
                    </a:solidFill>
                  </a:tcPr>
                </a:tc>
                <a:extLst>
                  <a:ext uri="{0D108BD9-81ED-4DB2-BD59-A6C34878D82A}">
                    <a16:rowId xmlns:a16="http://schemas.microsoft.com/office/drawing/2014/main" val="1884842774"/>
                  </a:ext>
                </a:extLst>
              </a:tr>
              <a:tr h="370840">
                <a:tc>
                  <a:txBody>
                    <a:bodyPr/>
                    <a:lstStyle/>
                    <a:p>
                      <a:r>
                        <a:rPr lang="en-GB" sz="1200" dirty="0">
                          <a:latin typeface="Arial"/>
                          <a:cs typeface="Arial"/>
                        </a:rPr>
                        <a:t>Green book business cases</a:t>
                      </a:r>
                    </a:p>
                  </a:txBody>
                  <a:tcPr>
                    <a:solidFill>
                      <a:schemeClr val="accent6">
                        <a:lumMod val="20000"/>
                        <a:lumOff val="80000"/>
                      </a:schemeClr>
                    </a:solidFill>
                  </a:tcPr>
                </a:tc>
                <a:tc>
                  <a:txBody>
                    <a:bodyPr/>
                    <a:lstStyle/>
                    <a:p>
                      <a:r>
                        <a:rPr lang="en-GB" sz="1200" dirty="0">
                          <a:latin typeface="Arial"/>
                          <a:cs typeface="Arial"/>
                        </a:rPr>
                        <a:t>Successful funding bids</a:t>
                      </a:r>
                    </a:p>
                  </a:txBody>
                  <a:tcPr>
                    <a:solidFill>
                      <a:schemeClr val="accent6">
                        <a:lumMod val="20000"/>
                        <a:lumOff val="80000"/>
                      </a:schemeClr>
                    </a:solidFill>
                  </a:tcPr>
                </a:tc>
                <a:tc>
                  <a:txBody>
                    <a:bodyPr/>
                    <a:lstStyle/>
                    <a:p>
                      <a:r>
                        <a:rPr lang="en-GB" sz="1200" dirty="0">
                          <a:latin typeface="Arial"/>
                          <a:cs typeface="Arial"/>
                        </a:rPr>
                        <a:t>Stakeholder consultation exercises</a:t>
                      </a:r>
                    </a:p>
                  </a:txBody>
                  <a:tcPr>
                    <a:solidFill>
                      <a:schemeClr val="accent6">
                        <a:lumMod val="20000"/>
                        <a:lumOff val="80000"/>
                      </a:schemeClr>
                    </a:solidFill>
                  </a:tcPr>
                </a:tc>
                <a:tc>
                  <a:txBody>
                    <a:bodyPr/>
                    <a:lstStyle/>
                    <a:p>
                      <a:r>
                        <a:rPr lang="en-GB" sz="1200" dirty="0">
                          <a:latin typeface="Arial"/>
                          <a:cs typeface="Arial"/>
                        </a:rPr>
                        <a:t>Bid appraisal and post funding evaluation</a:t>
                      </a:r>
                    </a:p>
                  </a:txBody>
                  <a:tcPr>
                    <a:solidFill>
                      <a:schemeClr val="accent6">
                        <a:lumMod val="20000"/>
                        <a:lumOff val="80000"/>
                      </a:schemeClr>
                    </a:solidFill>
                  </a:tcPr>
                </a:tc>
                <a:tc>
                  <a:txBody>
                    <a:bodyPr/>
                    <a:lstStyle/>
                    <a:p>
                      <a:r>
                        <a:rPr lang="en-GB" sz="1200" dirty="0">
                          <a:latin typeface="Arial"/>
                          <a:cs typeface="Arial"/>
                        </a:rPr>
                        <a:t>Clean growth</a:t>
                      </a:r>
                    </a:p>
                  </a:txBody>
                  <a:tcPr>
                    <a:solidFill>
                      <a:schemeClr val="accent6">
                        <a:lumMod val="20000"/>
                        <a:lumOff val="80000"/>
                      </a:schemeClr>
                    </a:solidFill>
                  </a:tcPr>
                </a:tc>
                <a:tc>
                  <a:txBody>
                    <a:bodyPr/>
                    <a:lstStyle/>
                    <a:p>
                      <a:r>
                        <a:rPr lang="en-GB" sz="1200" dirty="0">
                          <a:latin typeface="Arial"/>
                          <a:cs typeface="Arial"/>
                        </a:rPr>
                        <a:t>Inclusive growth and social value</a:t>
                      </a:r>
                    </a:p>
                  </a:txBody>
                  <a:tcPr>
                    <a:solidFill>
                      <a:schemeClr val="accent6">
                        <a:lumMod val="20000"/>
                        <a:lumOff val="80000"/>
                      </a:schemeClr>
                    </a:solidFill>
                  </a:tcPr>
                </a:tc>
                <a:tc>
                  <a:txBody>
                    <a:bodyPr/>
                    <a:lstStyle/>
                    <a:p>
                      <a:r>
                        <a:rPr lang="en-GB" sz="1200" dirty="0">
                          <a:latin typeface="Arial"/>
                          <a:cs typeface="Arial"/>
                        </a:rPr>
                        <a:t>Place based issues – rural, coastal, left behind places</a:t>
                      </a:r>
                    </a:p>
                  </a:txBody>
                  <a:tcPr>
                    <a:solidFill>
                      <a:schemeClr val="accent6">
                        <a:lumMod val="20000"/>
                        <a:lumOff val="80000"/>
                      </a:schemeClr>
                    </a:solidFill>
                  </a:tcPr>
                </a:tc>
                <a:tc>
                  <a:txBody>
                    <a:bodyPr/>
                    <a:lstStyle/>
                    <a:p>
                      <a:r>
                        <a:rPr lang="en-GB" sz="1200" dirty="0">
                          <a:latin typeface="Arial"/>
                          <a:cs typeface="Arial"/>
                        </a:rPr>
                        <a:t>R&amp;D backed growth</a:t>
                      </a:r>
                    </a:p>
                  </a:txBody>
                  <a:tcPr>
                    <a:solidFill>
                      <a:schemeClr val="accent6">
                        <a:lumMod val="20000"/>
                        <a:lumOff val="80000"/>
                      </a:schemeClr>
                    </a:solidFill>
                  </a:tcPr>
                </a:tc>
                <a:tc>
                  <a:txBody>
                    <a:bodyPr/>
                    <a:lstStyle/>
                    <a:p>
                      <a:r>
                        <a:rPr lang="en-GB" sz="1200" dirty="0">
                          <a:latin typeface="Arial"/>
                          <a:cs typeface="Arial"/>
                        </a:rPr>
                        <a:t>Finance and funding in economic development</a:t>
                      </a:r>
                    </a:p>
                  </a:txBody>
                  <a:tcPr>
                    <a:solidFill>
                      <a:schemeClr val="accent6">
                        <a:lumMod val="20000"/>
                        <a:lumOff val="80000"/>
                      </a:schemeClr>
                    </a:solidFill>
                  </a:tcPr>
                </a:tc>
                <a:extLst>
                  <a:ext uri="{0D108BD9-81ED-4DB2-BD59-A6C34878D82A}">
                    <a16:rowId xmlns:a16="http://schemas.microsoft.com/office/drawing/2014/main" val="1607860566"/>
                  </a:ext>
                </a:extLst>
              </a:tr>
            </a:tbl>
          </a:graphicData>
        </a:graphic>
      </p:graphicFrame>
      <p:sp>
        <p:nvSpPr>
          <p:cNvPr id="7" name="TextBox 6">
            <a:extLst>
              <a:ext uri="{FF2B5EF4-FFF2-40B4-BE49-F238E27FC236}">
                <a16:creationId xmlns:a16="http://schemas.microsoft.com/office/drawing/2014/main" id="{575CCE79-9105-1105-0F4B-BB851D451495}"/>
              </a:ext>
            </a:extLst>
          </p:cNvPr>
          <p:cNvSpPr txBox="1"/>
          <p:nvPr/>
        </p:nvSpPr>
        <p:spPr>
          <a:xfrm>
            <a:off x="965200" y="3261233"/>
            <a:ext cx="10515600" cy="1938992"/>
          </a:xfrm>
          <a:prstGeom prst="rect">
            <a:avLst/>
          </a:prstGeom>
          <a:noFill/>
        </p:spPr>
        <p:txBody>
          <a:bodyPr wrap="square" lIns="91440" tIns="45720" rIns="91440" bIns="45720" rtlCol="0" anchor="t">
            <a:spAutoFit/>
          </a:bodyPr>
          <a:lstStyle/>
          <a:p>
            <a:r>
              <a:rPr lang="en-GB" sz="1000" dirty="0">
                <a:latin typeface="Arial"/>
                <a:cs typeface="Arial"/>
              </a:rPr>
              <a:t>Professionals working in economic development are now able to work towards achieving a </a:t>
            </a:r>
            <a:r>
              <a:rPr lang="en-GB" sz="1000" b="1" dirty="0">
                <a:latin typeface="Arial"/>
                <a:cs typeface="Arial"/>
              </a:rPr>
              <a:t>Certificate in Economic Development</a:t>
            </a:r>
            <a:r>
              <a:rPr lang="en-GB" sz="1000" dirty="0">
                <a:latin typeface="Arial"/>
                <a:cs typeface="Arial"/>
              </a:rPr>
              <a:t>, accredited by the Institute. For more experienced professionals, an </a:t>
            </a:r>
            <a:r>
              <a:rPr lang="en-GB" sz="1000" b="1" dirty="0">
                <a:latin typeface="Arial"/>
                <a:cs typeface="Arial"/>
              </a:rPr>
              <a:t>Advanced Certificate of Economic Development </a:t>
            </a:r>
            <a:r>
              <a:rPr lang="en-GB" sz="1000" dirty="0">
                <a:latin typeface="Arial"/>
                <a:cs typeface="Arial"/>
              </a:rPr>
              <a:t>can be awarded. This level of certificate is aimed at professionals who have a relevant degree and at least 5 years experience working in the field or who have completed the Certificate of Economic Development. </a:t>
            </a:r>
          </a:p>
          <a:p>
            <a:r>
              <a:rPr lang="en-GB" sz="1000" dirty="0">
                <a:latin typeface="Arial"/>
                <a:cs typeface="Arial"/>
              </a:rPr>
              <a:t>Once an individual has completed all the individual modules, they will be awarded a Certificate, which can be provided in both digital and paper format, if required.</a:t>
            </a:r>
          </a:p>
          <a:p>
            <a:r>
              <a:rPr lang="en-GB" sz="1000" dirty="0">
                <a:latin typeface="Arial"/>
                <a:cs typeface="Arial"/>
              </a:rPr>
              <a:t>As already happens, all CPD modules will be delivered by experts in their field.  There is no requirement for IED members to work towards these certificates and all individual CPD modules will continue to run as they do now, with new ones being added as demand requires.  If you have no interest in completing either qualification then just sign up to courses on an ad hoc basis as usual. </a:t>
            </a:r>
          </a:p>
          <a:p>
            <a:r>
              <a:rPr lang="en-GB" sz="1000" dirty="0">
                <a:latin typeface="Arial"/>
                <a:cs typeface="Arial"/>
              </a:rPr>
              <a:t>The 9 modules which make up the Certificate and the 9 modules which make up the Advanced Certificate are not interchangeable.</a:t>
            </a:r>
          </a:p>
          <a:p>
            <a:r>
              <a:rPr lang="en-GB" sz="1000" dirty="0">
                <a:latin typeface="Arial"/>
                <a:cs typeface="Arial"/>
              </a:rPr>
              <a:t>Some dates for 2025 are still to be arranged and these will be shared as soon as is possible. It is our aim to run the Certificate of Economic Development between January and July 2025 and the Advanced Certificate to complete by the end of the calendar year 2025.</a:t>
            </a:r>
          </a:p>
          <a:p>
            <a:r>
              <a:rPr lang="en-GB" sz="1000" dirty="0">
                <a:latin typeface="Arial"/>
                <a:cs typeface="Arial"/>
              </a:rPr>
              <a:t>Courses will be updated as national policy changes become better understood.</a:t>
            </a:r>
          </a:p>
          <a:p>
            <a:r>
              <a:rPr lang="en-GB" sz="1000" dirty="0">
                <a:latin typeface="Arial"/>
                <a:cs typeface="Arial"/>
              </a:rPr>
              <a:t>To register your interest for the Certificate or Advanced Certificate, please in the first instance email us at debbiedavidson@ied.co.uk</a:t>
            </a:r>
          </a:p>
        </p:txBody>
      </p:sp>
    </p:spTree>
    <p:extLst>
      <p:ext uri="{BB962C8B-B14F-4D97-AF65-F5344CB8AC3E}">
        <p14:creationId xmlns:p14="http://schemas.microsoft.com/office/powerpoint/2010/main" val="3311854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D341647-4122-5AC1-A730-0C3FD2D341F4}"/>
              </a:ext>
            </a:extLst>
          </p:cNvPr>
          <p:cNvSpPr>
            <a:spLocks noGrp="1"/>
          </p:cNvSpPr>
          <p:nvPr>
            <p:ph type="title"/>
          </p:nvPr>
        </p:nvSpPr>
        <p:spPr>
          <a:xfrm>
            <a:off x="719750" y="365125"/>
            <a:ext cx="10634050" cy="455271"/>
          </a:xfrm>
        </p:spPr>
        <p:txBody>
          <a:bodyPr>
            <a:normAutofit/>
          </a:bodyPr>
          <a:lstStyle/>
          <a:p>
            <a:r>
              <a:rPr lang="en-GB" sz="1800" b="1" dirty="0">
                <a:latin typeface="Arial"/>
                <a:cs typeface="Arial"/>
              </a:rPr>
              <a:t>Continuing Professional Development Programme: Certificate in Economic Development 2025</a:t>
            </a:r>
            <a:endParaRPr lang="en-GB" sz="1800" b="1" dirty="0">
              <a:latin typeface="Arial" panose="020B0604020202020204" pitchFamily="34" charset="0"/>
              <a:cs typeface="Arial" panose="020B0604020202020204" pitchFamily="34" charset="0"/>
            </a:endParaRPr>
          </a:p>
        </p:txBody>
      </p:sp>
      <p:graphicFrame>
        <p:nvGraphicFramePr>
          <p:cNvPr id="6" name="Table 6">
            <a:extLst>
              <a:ext uri="{FF2B5EF4-FFF2-40B4-BE49-F238E27FC236}">
                <a16:creationId xmlns:a16="http://schemas.microsoft.com/office/drawing/2014/main" id="{B6F18253-0A92-A190-458C-B8A9A9D9747E}"/>
              </a:ext>
            </a:extLst>
          </p:cNvPr>
          <p:cNvGraphicFramePr>
            <a:graphicFrameLocks noGrp="1"/>
          </p:cNvGraphicFramePr>
          <p:nvPr>
            <p:extLst>
              <p:ext uri="{D42A27DB-BD31-4B8C-83A1-F6EECF244321}">
                <p14:modId xmlns:p14="http://schemas.microsoft.com/office/powerpoint/2010/main" val="3930928735"/>
              </p:ext>
            </p:extLst>
          </p:nvPr>
        </p:nvGraphicFramePr>
        <p:xfrm>
          <a:off x="838199" y="853197"/>
          <a:ext cx="10923000" cy="3730197"/>
        </p:xfrm>
        <a:graphic>
          <a:graphicData uri="http://schemas.openxmlformats.org/drawingml/2006/table">
            <a:tbl>
              <a:tblPr firstRow="1" bandRow="1">
                <a:tableStyleId>{93296810-A885-4BE3-A3E7-6D5BEEA58F35}</a:tableStyleId>
              </a:tblPr>
              <a:tblGrid>
                <a:gridCol w="1092300">
                  <a:extLst>
                    <a:ext uri="{9D8B030D-6E8A-4147-A177-3AD203B41FA5}">
                      <a16:colId xmlns:a16="http://schemas.microsoft.com/office/drawing/2014/main" val="3156294238"/>
                    </a:ext>
                  </a:extLst>
                </a:gridCol>
                <a:gridCol w="1092300">
                  <a:extLst>
                    <a:ext uri="{9D8B030D-6E8A-4147-A177-3AD203B41FA5}">
                      <a16:colId xmlns:a16="http://schemas.microsoft.com/office/drawing/2014/main" val="1219177582"/>
                    </a:ext>
                  </a:extLst>
                </a:gridCol>
                <a:gridCol w="1092300">
                  <a:extLst>
                    <a:ext uri="{9D8B030D-6E8A-4147-A177-3AD203B41FA5}">
                      <a16:colId xmlns:a16="http://schemas.microsoft.com/office/drawing/2014/main" val="2198652219"/>
                    </a:ext>
                  </a:extLst>
                </a:gridCol>
                <a:gridCol w="1092300">
                  <a:extLst>
                    <a:ext uri="{9D8B030D-6E8A-4147-A177-3AD203B41FA5}">
                      <a16:colId xmlns:a16="http://schemas.microsoft.com/office/drawing/2014/main" val="2453982164"/>
                    </a:ext>
                  </a:extLst>
                </a:gridCol>
                <a:gridCol w="1092300">
                  <a:extLst>
                    <a:ext uri="{9D8B030D-6E8A-4147-A177-3AD203B41FA5}">
                      <a16:colId xmlns:a16="http://schemas.microsoft.com/office/drawing/2014/main" val="340212276"/>
                    </a:ext>
                  </a:extLst>
                </a:gridCol>
                <a:gridCol w="1092300">
                  <a:extLst>
                    <a:ext uri="{9D8B030D-6E8A-4147-A177-3AD203B41FA5}">
                      <a16:colId xmlns:a16="http://schemas.microsoft.com/office/drawing/2014/main" val="2646870143"/>
                    </a:ext>
                  </a:extLst>
                </a:gridCol>
                <a:gridCol w="1092300">
                  <a:extLst>
                    <a:ext uri="{9D8B030D-6E8A-4147-A177-3AD203B41FA5}">
                      <a16:colId xmlns:a16="http://schemas.microsoft.com/office/drawing/2014/main" val="661789626"/>
                    </a:ext>
                  </a:extLst>
                </a:gridCol>
                <a:gridCol w="1092300">
                  <a:extLst>
                    <a:ext uri="{9D8B030D-6E8A-4147-A177-3AD203B41FA5}">
                      <a16:colId xmlns:a16="http://schemas.microsoft.com/office/drawing/2014/main" val="3952876266"/>
                    </a:ext>
                  </a:extLst>
                </a:gridCol>
                <a:gridCol w="1092300">
                  <a:extLst>
                    <a:ext uri="{9D8B030D-6E8A-4147-A177-3AD203B41FA5}">
                      <a16:colId xmlns:a16="http://schemas.microsoft.com/office/drawing/2014/main" val="3422105548"/>
                    </a:ext>
                  </a:extLst>
                </a:gridCol>
                <a:gridCol w="1092300">
                  <a:extLst>
                    <a:ext uri="{9D8B030D-6E8A-4147-A177-3AD203B41FA5}">
                      <a16:colId xmlns:a16="http://schemas.microsoft.com/office/drawing/2014/main" val="603388156"/>
                    </a:ext>
                  </a:extLst>
                </a:gridCol>
              </a:tblGrid>
              <a:tr h="377397">
                <a:tc>
                  <a:txBody>
                    <a:bodyPr/>
                    <a:lstStyle/>
                    <a:p>
                      <a:endParaRPr lang="en-GB" sz="1000">
                        <a:latin typeface="Arial" panose="020B0604020202020204" pitchFamily="34" charset="0"/>
                        <a:cs typeface="Arial" panose="020B0604020202020204" pitchFamily="34" charset="0"/>
                      </a:endParaRPr>
                    </a:p>
                  </a:txBody>
                  <a:tcPr/>
                </a:tc>
                <a:tc gridSpan="9">
                  <a:txBody>
                    <a:bodyPr/>
                    <a:lstStyle/>
                    <a:p>
                      <a:r>
                        <a:rPr lang="en-GB" sz="1000" dirty="0">
                          <a:latin typeface="Arial"/>
                          <a:cs typeface="Arial"/>
                        </a:rPr>
                        <a:t>Certificate in Economic Development 2025</a:t>
                      </a:r>
                      <a:endParaRPr lang="en-US" dirty="0"/>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86010028"/>
                  </a:ext>
                </a:extLst>
              </a:tr>
              <a:tr h="370840">
                <a:tc>
                  <a:txBody>
                    <a:bodyPr/>
                    <a:lstStyle/>
                    <a:p>
                      <a:r>
                        <a:rPr lang="en-GB" sz="1000" b="1" dirty="0">
                          <a:solidFill>
                            <a:schemeClr val="bg1"/>
                          </a:solidFill>
                          <a:latin typeface="Arial"/>
                          <a:cs typeface="Arial"/>
                        </a:rPr>
                        <a:t>Module</a:t>
                      </a:r>
                    </a:p>
                    <a:p>
                      <a:r>
                        <a:rPr lang="en-GB" sz="1000" b="1" dirty="0">
                          <a:solidFill>
                            <a:schemeClr val="bg1"/>
                          </a:solidFill>
                          <a:latin typeface="Arial"/>
                          <a:cs typeface="Arial"/>
                        </a:rPr>
                        <a:t>(9 in total)</a:t>
                      </a:r>
                    </a:p>
                  </a:txBody>
                  <a:tcPr>
                    <a:solidFill>
                      <a:schemeClr val="accent6"/>
                    </a:solidFill>
                  </a:tcPr>
                </a:tc>
                <a:tc>
                  <a:txBody>
                    <a:bodyPr/>
                    <a:lstStyle/>
                    <a:p>
                      <a:pPr algn="ctr"/>
                      <a:r>
                        <a:rPr lang="en-GB" sz="1000" dirty="0">
                          <a:latin typeface="Arial"/>
                          <a:cs typeface="Arial"/>
                        </a:rPr>
                        <a:t>1. Introduction to Economic Development</a:t>
                      </a:r>
                    </a:p>
                  </a:txBody>
                  <a:tcPr>
                    <a:solidFill>
                      <a:schemeClr val="accent6">
                        <a:lumMod val="20000"/>
                        <a:lumOff val="80000"/>
                      </a:schemeClr>
                    </a:solidFill>
                  </a:tcPr>
                </a:tc>
                <a:tc>
                  <a:txBody>
                    <a:bodyPr/>
                    <a:lstStyle/>
                    <a:p>
                      <a:pPr algn="ctr"/>
                      <a:r>
                        <a:rPr lang="en-GB" sz="1000" dirty="0">
                          <a:latin typeface="Arial"/>
                          <a:cs typeface="Arial"/>
                        </a:rPr>
                        <a:t>2. Business support</a:t>
                      </a:r>
                    </a:p>
                  </a:txBody>
                  <a:tcPr>
                    <a:solidFill>
                      <a:schemeClr val="accent6">
                        <a:lumMod val="20000"/>
                        <a:lumOff val="80000"/>
                      </a:schemeClr>
                    </a:solidFill>
                  </a:tcPr>
                </a:tc>
                <a:tc>
                  <a:txBody>
                    <a:bodyPr/>
                    <a:lstStyle/>
                    <a:p>
                      <a:pPr algn="ctr"/>
                      <a:r>
                        <a:rPr lang="en-GB" sz="1000" dirty="0">
                          <a:latin typeface="Arial"/>
                          <a:cs typeface="Arial"/>
                        </a:rPr>
                        <a:t>3. Future of Town Centres</a:t>
                      </a:r>
                    </a:p>
                  </a:txBody>
                  <a:tcPr>
                    <a:solidFill>
                      <a:schemeClr val="accent6">
                        <a:lumMod val="20000"/>
                        <a:lumOff val="80000"/>
                      </a:schemeClr>
                    </a:solidFill>
                  </a:tcPr>
                </a:tc>
                <a:tc>
                  <a:txBody>
                    <a:bodyPr/>
                    <a:lstStyle/>
                    <a:p>
                      <a:pPr algn="ctr"/>
                      <a:r>
                        <a:rPr lang="en-GB" sz="1000" dirty="0">
                          <a:latin typeface="Arial"/>
                          <a:cs typeface="Arial"/>
                        </a:rPr>
                        <a:t>4. Inward investment</a:t>
                      </a:r>
                    </a:p>
                  </a:txBody>
                  <a:tcPr>
                    <a:solidFill>
                      <a:schemeClr val="accent6">
                        <a:lumMod val="20000"/>
                        <a:lumOff val="80000"/>
                      </a:schemeClr>
                    </a:solidFill>
                  </a:tcPr>
                </a:tc>
                <a:tc>
                  <a:txBody>
                    <a:bodyPr/>
                    <a:lstStyle/>
                    <a:p>
                      <a:pPr algn="ctr"/>
                      <a:r>
                        <a:rPr lang="en-GB" sz="1000" dirty="0">
                          <a:latin typeface="Arial"/>
                          <a:cs typeface="Arial"/>
                        </a:rPr>
                        <a:t>5. Skills development</a:t>
                      </a:r>
                    </a:p>
                  </a:txBody>
                  <a:tcPr>
                    <a:solidFill>
                      <a:schemeClr val="accent6">
                        <a:lumMod val="20000"/>
                        <a:lumOff val="80000"/>
                      </a:schemeClr>
                    </a:solidFill>
                  </a:tcPr>
                </a:tc>
                <a:tc>
                  <a:txBody>
                    <a:bodyPr/>
                    <a:lstStyle/>
                    <a:p>
                      <a:pPr algn="ctr"/>
                      <a:r>
                        <a:rPr lang="en-GB" sz="1000" dirty="0">
                          <a:latin typeface="Arial"/>
                          <a:cs typeface="Arial"/>
                        </a:rPr>
                        <a:t>6. Regeneration</a:t>
                      </a:r>
                    </a:p>
                  </a:txBody>
                  <a:tcPr>
                    <a:solidFill>
                      <a:schemeClr val="accent6">
                        <a:lumMod val="20000"/>
                        <a:lumOff val="80000"/>
                      </a:schemeClr>
                    </a:solidFill>
                  </a:tcPr>
                </a:tc>
                <a:tc>
                  <a:txBody>
                    <a:bodyPr/>
                    <a:lstStyle/>
                    <a:p>
                      <a:pPr algn="ctr"/>
                      <a:r>
                        <a:rPr lang="en-GB" sz="1000" dirty="0">
                          <a:latin typeface="Arial"/>
                          <a:cs typeface="Arial"/>
                        </a:rPr>
                        <a:t>7. Funding and policy landscape</a:t>
                      </a:r>
                    </a:p>
                  </a:txBody>
                  <a:tcPr>
                    <a:solidFill>
                      <a:schemeClr val="accent6">
                        <a:lumMod val="20000"/>
                        <a:lumOff val="80000"/>
                      </a:schemeClr>
                    </a:solidFill>
                  </a:tcPr>
                </a:tc>
                <a:tc>
                  <a:txBody>
                    <a:bodyPr/>
                    <a:lstStyle/>
                    <a:p>
                      <a:pPr algn="ctr"/>
                      <a:r>
                        <a:rPr lang="en-GB" sz="1000" dirty="0">
                          <a:latin typeface="Arial"/>
                          <a:cs typeface="Arial"/>
                        </a:rPr>
                        <a:t>8. Housing</a:t>
                      </a:r>
                    </a:p>
                  </a:txBody>
                  <a:tcPr>
                    <a:solidFill>
                      <a:schemeClr val="accent6">
                        <a:lumMod val="20000"/>
                        <a:lumOff val="80000"/>
                      </a:schemeClr>
                    </a:solidFill>
                  </a:tcPr>
                </a:tc>
                <a:tc>
                  <a:txBody>
                    <a:bodyPr/>
                    <a:lstStyle/>
                    <a:p>
                      <a:pPr algn="ctr"/>
                      <a:r>
                        <a:rPr lang="en-GB" sz="1000" dirty="0">
                          <a:latin typeface="Arial"/>
                          <a:cs typeface="Arial"/>
                        </a:rPr>
                        <a:t>9. Community development</a:t>
                      </a:r>
                    </a:p>
                  </a:txBody>
                  <a:tcPr>
                    <a:solidFill>
                      <a:schemeClr val="accent6">
                        <a:lumMod val="20000"/>
                        <a:lumOff val="80000"/>
                      </a:schemeClr>
                    </a:solidFill>
                  </a:tcPr>
                </a:tc>
                <a:extLst>
                  <a:ext uri="{0D108BD9-81ED-4DB2-BD59-A6C34878D82A}">
                    <a16:rowId xmlns:a16="http://schemas.microsoft.com/office/drawing/2014/main" val="3663933528"/>
                  </a:ext>
                </a:extLst>
              </a:tr>
              <a:tr h="370840">
                <a:tc>
                  <a:txBody>
                    <a:bodyPr/>
                    <a:lstStyle/>
                    <a:p>
                      <a:r>
                        <a:rPr lang="en-GB" sz="1000" b="1" dirty="0">
                          <a:solidFill>
                            <a:schemeClr val="bg1"/>
                          </a:solidFill>
                          <a:latin typeface="Arial"/>
                          <a:cs typeface="Arial"/>
                        </a:rPr>
                        <a:t>Course Deliverer</a:t>
                      </a:r>
                    </a:p>
                  </a:txBody>
                  <a:tcPr>
                    <a:solidFill>
                      <a:schemeClr val="accent6"/>
                    </a:solidFill>
                  </a:tcPr>
                </a:tc>
                <a:tc>
                  <a:txBody>
                    <a:bodyPr/>
                    <a:lstStyle/>
                    <a:p>
                      <a:pPr algn="ctr"/>
                      <a:r>
                        <a:rPr lang="en-GB" sz="1000" dirty="0">
                          <a:latin typeface="Arial"/>
                          <a:cs typeface="Arial"/>
                        </a:rPr>
                        <a:t>Nigel Wilcock, Executive Director IED</a:t>
                      </a:r>
                    </a:p>
                  </a:txBody>
                  <a:tcP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latin typeface="Arial"/>
                          <a:cs typeface="Arial"/>
                        </a:rPr>
                        <a:t>Bev Hurley, IED Director and Past Chair</a:t>
                      </a:r>
                    </a:p>
                    <a:p>
                      <a:pPr algn="ctr"/>
                      <a:endParaRPr lang="en-GB" sz="1000">
                        <a:latin typeface="Arial" panose="020B0604020202020204" pitchFamily="34" charset="0"/>
                        <a:cs typeface="Arial" panose="020B0604020202020204" pitchFamily="34" charset="0"/>
                      </a:endParaRPr>
                    </a:p>
                  </a:txBody>
                  <a:tcPr>
                    <a:solidFill>
                      <a:schemeClr val="accent6">
                        <a:lumMod val="20000"/>
                        <a:lumOff val="80000"/>
                      </a:schemeClr>
                    </a:solidFill>
                  </a:tcPr>
                </a:tc>
                <a:tc>
                  <a:txBody>
                    <a:bodyPr/>
                    <a:lstStyle/>
                    <a:p>
                      <a:pPr marL="0" marR="0" lvl="0" indent="0" algn="ctr">
                        <a:lnSpc>
                          <a:spcPct val="100000"/>
                        </a:lnSpc>
                        <a:spcBef>
                          <a:spcPts val="0"/>
                        </a:spcBef>
                        <a:spcAft>
                          <a:spcPts val="0"/>
                        </a:spcAft>
                        <a:buNone/>
                      </a:pPr>
                      <a:r>
                        <a:rPr lang="en-GB" sz="1000" dirty="0">
                          <a:latin typeface="Arial"/>
                          <a:cs typeface="Arial"/>
                        </a:rPr>
                        <a:t>LSH</a:t>
                      </a:r>
                    </a:p>
                    <a:p>
                      <a:pPr algn="ctr"/>
                      <a:endParaRPr lang="en-GB" sz="1000">
                        <a:latin typeface="Arial" panose="020B0604020202020204" pitchFamily="34" charset="0"/>
                        <a:cs typeface="Arial" panose="020B0604020202020204" pitchFamily="34" charset="0"/>
                      </a:endParaRPr>
                    </a:p>
                  </a:txBody>
                  <a:tcP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latin typeface="Arial"/>
                          <a:cs typeface="Arial"/>
                        </a:rPr>
                        <a:t>Nigel Wilcock, Executive Director IED</a:t>
                      </a:r>
                    </a:p>
                    <a:p>
                      <a:pPr algn="ctr"/>
                      <a:endParaRPr lang="en-GB" sz="1000">
                        <a:latin typeface="Arial" panose="020B0604020202020204" pitchFamily="34" charset="0"/>
                        <a:cs typeface="Arial" panose="020B0604020202020204" pitchFamily="34" charset="0"/>
                      </a:endParaRPr>
                    </a:p>
                  </a:txBody>
                  <a:tcPr>
                    <a:solidFill>
                      <a:schemeClr val="accent6">
                        <a:lumMod val="20000"/>
                        <a:lumOff val="80000"/>
                      </a:schemeClr>
                    </a:solidFill>
                  </a:tcPr>
                </a:tc>
                <a:tc>
                  <a:txBody>
                    <a:bodyPr/>
                    <a:lstStyle/>
                    <a:p>
                      <a:pPr marL="0" marR="0" lvl="0" indent="0" algn="ctr">
                        <a:lnSpc>
                          <a:spcPct val="100000"/>
                        </a:lnSpc>
                        <a:spcBef>
                          <a:spcPts val="0"/>
                        </a:spcBef>
                        <a:spcAft>
                          <a:spcPts val="0"/>
                        </a:spcAft>
                        <a:buNone/>
                      </a:pPr>
                      <a:r>
                        <a:rPr lang="en-GB" sz="1000" dirty="0">
                          <a:latin typeface="Arial"/>
                          <a:cs typeface="Arial"/>
                        </a:rPr>
                        <a:t>Will Cookson</a:t>
                      </a:r>
                    </a:p>
                    <a:p>
                      <a:pPr marL="0" marR="0" lvl="0" indent="0" algn="ctr" defTabSz="914400">
                        <a:lnSpc>
                          <a:spcPct val="100000"/>
                        </a:lnSpc>
                        <a:spcBef>
                          <a:spcPts val="0"/>
                        </a:spcBef>
                        <a:spcAft>
                          <a:spcPts val="0"/>
                        </a:spcAft>
                        <a:buNone/>
                        <a:tabLst/>
                        <a:defRPr/>
                      </a:pPr>
                      <a:r>
                        <a:rPr lang="en-GB" sz="1000" dirty="0" err="1">
                          <a:latin typeface="Arial"/>
                          <a:cs typeface="Arial"/>
                        </a:rPr>
                        <a:t>Lightcast</a:t>
                      </a:r>
                      <a:endParaRPr lang="en-GB" sz="1000">
                        <a:latin typeface="Arial"/>
                        <a:cs typeface="Arial"/>
                      </a:endParaRPr>
                    </a:p>
                    <a:p>
                      <a:pPr algn="ctr"/>
                      <a:endParaRPr lang="en-GB" sz="1000">
                        <a:latin typeface="Arial" panose="020B0604020202020204" pitchFamily="34" charset="0"/>
                        <a:cs typeface="Arial" panose="020B0604020202020204" pitchFamily="34" charset="0"/>
                      </a:endParaRPr>
                    </a:p>
                  </a:txBody>
                  <a:tcPr>
                    <a:solidFill>
                      <a:schemeClr val="accent6">
                        <a:lumMod val="20000"/>
                        <a:lumOff val="80000"/>
                      </a:schemeClr>
                    </a:solidFill>
                  </a:tcPr>
                </a:tc>
                <a:tc>
                  <a:txBody>
                    <a:bodyPr/>
                    <a:lstStyle/>
                    <a:p>
                      <a:pPr lvl="0" algn="ctr">
                        <a:lnSpc>
                          <a:spcPct val="100000"/>
                        </a:lnSpc>
                        <a:spcBef>
                          <a:spcPts val="0"/>
                        </a:spcBef>
                        <a:spcAft>
                          <a:spcPts val="0"/>
                        </a:spcAft>
                        <a:buNone/>
                      </a:pPr>
                      <a:r>
                        <a:rPr lang="en-GB" sz="1000" b="0" i="0" u="none" strike="noStrike" noProof="0" dirty="0">
                          <a:solidFill>
                            <a:srgbClr val="000000"/>
                          </a:solidFill>
                          <a:latin typeface="Arial"/>
                        </a:rPr>
                        <a:t>Nigel Wilcock, Executive Director IED</a:t>
                      </a:r>
                    </a:p>
                    <a:p>
                      <a:pPr marL="0" marR="0" lvl="0" indent="0" algn="ctr" defTabSz="914400">
                        <a:lnSpc>
                          <a:spcPct val="100000"/>
                        </a:lnSpc>
                        <a:spcBef>
                          <a:spcPts val="0"/>
                        </a:spcBef>
                        <a:spcAft>
                          <a:spcPts val="0"/>
                        </a:spcAft>
                        <a:buClrTx/>
                        <a:buSzTx/>
                        <a:buFontTx/>
                        <a:buNone/>
                        <a:tabLst/>
                        <a:defRPr/>
                      </a:pPr>
                      <a:endParaRPr lang="en-GB" sz="1000">
                        <a:latin typeface="Arial"/>
                        <a:cs typeface="Arial"/>
                      </a:endParaRPr>
                    </a:p>
                    <a:p>
                      <a:pPr algn="ctr"/>
                      <a:endParaRPr lang="en-GB" sz="1000">
                        <a:latin typeface="Arial" panose="020B0604020202020204" pitchFamily="34" charset="0"/>
                        <a:cs typeface="Arial" panose="020B0604020202020204" pitchFamily="34" charset="0"/>
                      </a:endParaRPr>
                    </a:p>
                  </a:txBody>
                  <a:tcP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latin typeface="Arial"/>
                          <a:cs typeface="Arial"/>
                        </a:rPr>
                        <a:t>Nigel Wilcock, Executive Director IED</a:t>
                      </a:r>
                    </a:p>
                    <a:p>
                      <a:pPr algn="ctr"/>
                      <a:endParaRPr lang="en-GB" sz="1000">
                        <a:latin typeface="Arial" panose="020B0604020202020204" pitchFamily="34" charset="0"/>
                        <a:cs typeface="Arial" panose="020B0604020202020204" pitchFamily="34" charset="0"/>
                      </a:endParaRPr>
                    </a:p>
                  </a:txBody>
                  <a:tcPr>
                    <a:solidFill>
                      <a:schemeClr val="accent6">
                        <a:lumMod val="20000"/>
                        <a:lumOff val="80000"/>
                      </a:schemeClr>
                    </a:solidFill>
                  </a:tcPr>
                </a:tc>
                <a:tc>
                  <a:txBody>
                    <a:bodyPr/>
                    <a:lstStyle/>
                    <a:p>
                      <a:pPr marL="0" marR="0" lvl="0" indent="0" algn="ctr" rtl="0" eaLnBrk="1" fontAlgn="auto" latinLnBrk="0" hangingPunct="1">
                        <a:lnSpc>
                          <a:spcPct val="100000"/>
                        </a:lnSpc>
                        <a:spcBef>
                          <a:spcPts val="0"/>
                        </a:spcBef>
                        <a:spcAft>
                          <a:spcPts val="0"/>
                        </a:spcAft>
                        <a:buClrTx/>
                        <a:buSzTx/>
                        <a:buFontTx/>
                        <a:buNone/>
                      </a:pPr>
                      <a:r>
                        <a:rPr lang="en-GB" sz="1000" dirty="0">
                          <a:latin typeface="Arial"/>
                          <a:cs typeface="Arial"/>
                        </a:rPr>
                        <a:t> LSH</a:t>
                      </a:r>
                    </a:p>
                    <a:p>
                      <a:pPr algn="ctr"/>
                      <a:endParaRPr lang="en-GB" sz="1000">
                        <a:latin typeface="Arial" panose="020B0604020202020204" pitchFamily="34" charset="0"/>
                        <a:cs typeface="Arial" panose="020B0604020202020204" pitchFamily="34" charset="0"/>
                      </a:endParaRPr>
                    </a:p>
                  </a:txBody>
                  <a:tcPr>
                    <a:solidFill>
                      <a:schemeClr val="accent6">
                        <a:lumMod val="20000"/>
                        <a:lumOff val="80000"/>
                      </a:schemeClr>
                    </a:solidFill>
                  </a:tcPr>
                </a:tc>
                <a:tc>
                  <a:txBody>
                    <a:bodyPr/>
                    <a:lstStyle/>
                    <a:p>
                      <a:pPr marL="0" marR="0" lvl="0" indent="0" algn="ctr">
                        <a:lnSpc>
                          <a:spcPct val="100000"/>
                        </a:lnSpc>
                        <a:spcBef>
                          <a:spcPts val="0"/>
                        </a:spcBef>
                        <a:spcAft>
                          <a:spcPts val="0"/>
                        </a:spcAft>
                        <a:buNone/>
                      </a:pPr>
                      <a:r>
                        <a:rPr lang="en-GB" sz="1000" dirty="0">
                          <a:latin typeface="Arial"/>
                          <a:cs typeface="Arial"/>
                        </a:rPr>
                        <a:t>Dr Jo Leek and Lorna Young, IED Director/Past Director</a:t>
                      </a:r>
                      <a:endParaRPr lang="en-GB" sz="1000" dirty="0">
                        <a:latin typeface="Arial" panose="020B0604020202020204" pitchFamily="34" charset="0"/>
                        <a:cs typeface="Arial" panose="020B0604020202020204" pitchFamily="34" charset="0"/>
                      </a:endParaRPr>
                    </a:p>
                    <a:p>
                      <a:pPr algn="ctr"/>
                      <a:endParaRPr lang="en-GB" sz="1000">
                        <a:latin typeface="Arial" panose="020B0604020202020204" pitchFamily="34" charset="0"/>
                        <a:cs typeface="Arial" panose="020B0604020202020204" pitchFamily="34" charset="0"/>
                      </a:endParaRPr>
                    </a:p>
                  </a:txBody>
                  <a:tcPr>
                    <a:solidFill>
                      <a:schemeClr val="accent6">
                        <a:lumMod val="20000"/>
                        <a:lumOff val="80000"/>
                      </a:schemeClr>
                    </a:solidFill>
                  </a:tcPr>
                </a:tc>
                <a:extLst>
                  <a:ext uri="{0D108BD9-81ED-4DB2-BD59-A6C34878D82A}">
                    <a16:rowId xmlns:a16="http://schemas.microsoft.com/office/drawing/2014/main" val="3415014758"/>
                  </a:ext>
                </a:extLst>
              </a:tr>
              <a:tr h="370840">
                <a:tc>
                  <a:txBody>
                    <a:bodyPr/>
                    <a:lstStyle/>
                    <a:p>
                      <a:r>
                        <a:rPr lang="en-GB" sz="1000" b="1" dirty="0">
                          <a:solidFill>
                            <a:schemeClr val="bg1"/>
                          </a:solidFill>
                          <a:latin typeface="Arial"/>
                          <a:cs typeface="Arial"/>
                        </a:rPr>
                        <a:t>Date</a:t>
                      </a:r>
                    </a:p>
                  </a:txBody>
                  <a:tcPr>
                    <a:solidFill>
                      <a:schemeClr val="accent6"/>
                    </a:solidFill>
                  </a:tcPr>
                </a:tc>
                <a:tc>
                  <a:txBody>
                    <a:bodyPr/>
                    <a:lstStyle/>
                    <a:p>
                      <a:pPr algn="ctr"/>
                      <a:r>
                        <a:rPr lang="en-GB" sz="1000" dirty="0">
                          <a:latin typeface="Arial"/>
                          <a:cs typeface="Arial"/>
                        </a:rPr>
                        <a:t>13 Jan 2-3.30</a:t>
                      </a:r>
                    </a:p>
                    <a:p>
                      <a:pPr algn="ctr"/>
                      <a:r>
                        <a:rPr lang="en-GB" sz="1000" dirty="0">
                          <a:latin typeface="Arial"/>
                          <a:cs typeface="Arial"/>
                        </a:rPr>
                        <a:t>14 Jan 2-3.30</a:t>
                      </a:r>
                    </a:p>
                    <a:p>
                      <a:pPr algn="ctr"/>
                      <a:r>
                        <a:rPr lang="en-GB" sz="1000" dirty="0">
                          <a:latin typeface="Arial"/>
                          <a:cs typeface="Arial"/>
                        </a:rPr>
                        <a:t>15Jan 2-3.30</a:t>
                      </a:r>
                    </a:p>
                  </a:txBody>
                  <a:tcPr>
                    <a:solidFill>
                      <a:schemeClr val="accent6">
                        <a:lumMod val="20000"/>
                        <a:lumOff val="80000"/>
                      </a:schemeClr>
                    </a:solidFill>
                  </a:tcPr>
                </a:tc>
                <a:tc>
                  <a:txBody>
                    <a:bodyPr/>
                    <a:lstStyle/>
                    <a:p>
                      <a:pPr lvl="0" algn="ctr">
                        <a:buNone/>
                      </a:pPr>
                      <a:r>
                        <a:rPr lang="en-GB" sz="1000" b="0" i="0" u="none" strike="noStrike" noProof="0" dirty="0">
                          <a:solidFill>
                            <a:srgbClr val="000000"/>
                          </a:solidFill>
                          <a:latin typeface="Arial"/>
                        </a:rPr>
                        <a:t>TBC</a:t>
                      </a:r>
                      <a:endParaRPr lang="en-US" dirty="0"/>
                    </a:p>
                  </a:txBody>
                  <a:tcPr>
                    <a:solidFill>
                      <a:schemeClr val="accent6">
                        <a:lumMod val="20000"/>
                        <a:lumOff val="80000"/>
                      </a:schemeClr>
                    </a:solidFill>
                  </a:tcPr>
                </a:tc>
                <a:tc>
                  <a:txBody>
                    <a:bodyPr/>
                    <a:lstStyle/>
                    <a:p>
                      <a:pPr lvl="0" algn="ctr">
                        <a:buNone/>
                      </a:pPr>
                      <a:r>
                        <a:rPr lang="en-GB" sz="1000" b="0" i="0" u="none" strike="noStrike" noProof="0" dirty="0">
                          <a:solidFill>
                            <a:srgbClr val="000000"/>
                          </a:solidFill>
                          <a:latin typeface="Arial"/>
                        </a:rPr>
                        <a:t>TBC</a:t>
                      </a:r>
                      <a:endParaRPr lang="en-US" dirty="0"/>
                    </a:p>
                    <a:p>
                      <a:pPr lvl="0" algn="ctr">
                        <a:buNone/>
                      </a:pPr>
                      <a:endParaRPr lang="en-GB" sz="1000">
                        <a:latin typeface="Arial"/>
                        <a:cs typeface="Arial"/>
                      </a:endParaRPr>
                    </a:p>
                  </a:txBody>
                  <a:tcPr>
                    <a:solidFill>
                      <a:schemeClr val="accent6">
                        <a:lumMod val="20000"/>
                        <a:lumOff val="80000"/>
                      </a:schemeClr>
                    </a:solidFill>
                  </a:tcPr>
                </a:tc>
                <a:tc>
                  <a:txBody>
                    <a:bodyPr/>
                    <a:lstStyle/>
                    <a:p>
                      <a:pPr algn="ctr"/>
                      <a:r>
                        <a:rPr lang="en-GB" sz="1000" dirty="0">
                          <a:latin typeface="Arial"/>
                          <a:cs typeface="Arial"/>
                        </a:rPr>
                        <a:t>10 Feb 2-3.30</a:t>
                      </a:r>
                    </a:p>
                    <a:p>
                      <a:pPr algn="ctr"/>
                      <a:r>
                        <a:rPr lang="en-GB" sz="1000" dirty="0">
                          <a:latin typeface="Arial"/>
                          <a:cs typeface="Arial"/>
                        </a:rPr>
                        <a:t>12 Feb 2-3.30</a:t>
                      </a:r>
                    </a:p>
                    <a:p>
                      <a:pPr algn="ctr"/>
                      <a:r>
                        <a:rPr lang="en-GB" sz="1000" dirty="0">
                          <a:latin typeface="Arial"/>
                          <a:cs typeface="Arial"/>
                        </a:rPr>
                        <a:t>13 Feb 2-3.30</a:t>
                      </a:r>
                    </a:p>
                  </a:txBody>
                  <a:tcPr>
                    <a:solidFill>
                      <a:schemeClr val="accent6">
                        <a:lumMod val="20000"/>
                        <a:lumOff val="80000"/>
                      </a:schemeClr>
                    </a:solidFill>
                  </a:tcPr>
                </a:tc>
                <a:tc>
                  <a:txBody>
                    <a:bodyPr/>
                    <a:lstStyle/>
                    <a:p>
                      <a:pPr lvl="0" algn="ctr">
                        <a:buNone/>
                      </a:pPr>
                      <a:r>
                        <a:rPr lang="en-GB" sz="1000">
                          <a:latin typeface="Arial"/>
                          <a:cs typeface="Arial"/>
                        </a:rPr>
                        <a:t>17 Feb 1-2pm</a:t>
                      </a:r>
                    </a:p>
                    <a:p>
                      <a:pPr lvl="0" algn="ctr">
                        <a:buNone/>
                      </a:pPr>
                      <a:r>
                        <a:rPr lang="en-GB" sz="1000" dirty="0">
                          <a:latin typeface="Arial"/>
                          <a:cs typeface="Arial"/>
                        </a:rPr>
                        <a:t>18 Feb 1-2pm</a:t>
                      </a:r>
                    </a:p>
                  </a:txBody>
                  <a:tcPr>
                    <a:solidFill>
                      <a:schemeClr val="accent6">
                        <a:lumMod val="20000"/>
                        <a:lumOff val="80000"/>
                      </a:schemeClr>
                    </a:solidFill>
                  </a:tcPr>
                </a:tc>
                <a:tc>
                  <a:txBody>
                    <a:bodyPr/>
                    <a:lstStyle/>
                    <a:p>
                      <a:pPr lvl="0" algn="ctr">
                        <a:buNone/>
                      </a:pPr>
                      <a:r>
                        <a:rPr lang="en-GB" sz="1000" dirty="0">
                          <a:latin typeface="Arial"/>
                          <a:cs typeface="Arial"/>
                        </a:rPr>
                        <a:t>10 March 2-3.30</a:t>
                      </a:r>
                      <a:endParaRPr lang="en-US" dirty="0"/>
                    </a:p>
                    <a:p>
                      <a:pPr lvl="0" algn="ctr">
                        <a:buNone/>
                      </a:pPr>
                      <a:r>
                        <a:rPr lang="en-GB" sz="1000" dirty="0">
                          <a:latin typeface="Arial"/>
                          <a:cs typeface="Arial"/>
                        </a:rPr>
                        <a:t>11 March 2-3.30</a:t>
                      </a:r>
                    </a:p>
                  </a:txBody>
                  <a:tcPr>
                    <a:solidFill>
                      <a:schemeClr val="accent6">
                        <a:lumMod val="20000"/>
                        <a:lumOff val="80000"/>
                      </a:schemeClr>
                    </a:solidFill>
                  </a:tcPr>
                </a:tc>
                <a:tc>
                  <a:txBody>
                    <a:bodyPr/>
                    <a:lstStyle/>
                    <a:p>
                      <a:pPr algn="ctr"/>
                      <a:r>
                        <a:rPr lang="en-GB" sz="1000" dirty="0">
                          <a:latin typeface="Arial"/>
                          <a:cs typeface="Arial"/>
                        </a:rPr>
                        <a:t>12 May 2-3.30</a:t>
                      </a:r>
                    </a:p>
                    <a:p>
                      <a:pPr algn="ctr"/>
                      <a:r>
                        <a:rPr lang="en-GB" sz="1000" dirty="0">
                          <a:latin typeface="Arial"/>
                          <a:cs typeface="Arial"/>
                        </a:rPr>
                        <a:t>13 May 2-3.30</a:t>
                      </a:r>
                    </a:p>
                    <a:p>
                      <a:pPr algn="ctr"/>
                      <a:r>
                        <a:rPr lang="en-GB" sz="1000" dirty="0">
                          <a:latin typeface="Arial"/>
                          <a:cs typeface="Arial"/>
                        </a:rPr>
                        <a:t>14 May 2-3.30</a:t>
                      </a:r>
                    </a:p>
                  </a:txBody>
                  <a:tcPr>
                    <a:solidFill>
                      <a:schemeClr val="accent6">
                        <a:lumMod val="20000"/>
                        <a:lumOff val="80000"/>
                      </a:schemeClr>
                    </a:solidFill>
                  </a:tcPr>
                </a:tc>
                <a:tc>
                  <a:txBody>
                    <a:bodyPr/>
                    <a:lstStyle/>
                    <a:p>
                      <a:pPr lvl="0" algn="ctr">
                        <a:buNone/>
                      </a:pPr>
                      <a:r>
                        <a:rPr lang="en-GB" sz="1000" b="0" i="0" u="none" strike="noStrike" noProof="0" dirty="0">
                          <a:latin typeface="Arial"/>
                        </a:rPr>
                        <a:t>TBC</a:t>
                      </a:r>
                      <a:endParaRPr lang="en-US" dirty="0"/>
                    </a:p>
                  </a:txBody>
                  <a:tcPr>
                    <a:solidFill>
                      <a:schemeClr val="accent6">
                        <a:lumMod val="20000"/>
                        <a:lumOff val="80000"/>
                      </a:schemeClr>
                    </a:solidFill>
                  </a:tcPr>
                </a:tc>
                <a:tc>
                  <a:txBody>
                    <a:bodyPr/>
                    <a:lstStyle/>
                    <a:p>
                      <a:pPr lvl="0" algn="ctr">
                        <a:buNone/>
                      </a:pPr>
                      <a:r>
                        <a:rPr lang="en-GB" sz="1000" dirty="0">
                          <a:latin typeface="Arial"/>
                          <a:cs typeface="Arial"/>
                        </a:rPr>
                        <a:t>28 Jan 2-3.30</a:t>
                      </a:r>
                    </a:p>
                    <a:p>
                      <a:pPr lvl="0" algn="ctr">
                        <a:buNone/>
                      </a:pPr>
                      <a:r>
                        <a:rPr lang="en-GB" sz="1000" dirty="0">
                          <a:latin typeface="Arial"/>
                          <a:cs typeface="Arial"/>
                        </a:rPr>
                        <a:t>29 Jan 2-3.30</a:t>
                      </a:r>
                    </a:p>
                    <a:p>
                      <a:pPr lvl="0" algn="ctr">
                        <a:buNone/>
                      </a:pPr>
                      <a:r>
                        <a:rPr lang="en-GB" sz="1000" dirty="0">
                          <a:latin typeface="Arial"/>
                          <a:cs typeface="Arial"/>
                        </a:rPr>
                        <a:t>30 Jan 2-3.30</a:t>
                      </a:r>
                    </a:p>
                    <a:p>
                      <a:pPr lvl="0" algn="ctr">
                        <a:buNone/>
                      </a:pPr>
                      <a:endParaRPr lang="en-GB" sz="1000" dirty="0">
                        <a:latin typeface="Arial"/>
                        <a:cs typeface="Arial"/>
                      </a:endParaRPr>
                    </a:p>
                  </a:txBody>
                  <a:tcPr>
                    <a:solidFill>
                      <a:schemeClr val="accent6">
                        <a:lumMod val="20000"/>
                        <a:lumOff val="80000"/>
                      </a:schemeClr>
                    </a:solidFill>
                  </a:tcPr>
                </a:tc>
                <a:extLst>
                  <a:ext uri="{0D108BD9-81ED-4DB2-BD59-A6C34878D82A}">
                    <a16:rowId xmlns:a16="http://schemas.microsoft.com/office/drawing/2014/main" val="4111292952"/>
                  </a:ext>
                </a:extLst>
              </a:tr>
              <a:tr h="370840">
                <a:tc>
                  <a:txBody>
                    <a:bodyPr/>
                    <a:lstStyle/>
                    <a:p>
                      <a:r>
                        <a:rPr lang="en-GB" sz="1000" b="1" dirty="0">
                          <a:solidFill>
                            <a:schemeClr val="bg1"/>
                          </a:solidFill>
                          <a:latin typeface="Arial"/>
                          <a:cs typeface="Arial"/>
                        </a:rPr>
                        <a:t>Course length</a:t>
                      </a:r>
                    </a:p>
                  </a:txBody>
                  <a:tcPr>
                    <a:solidFill>
                      <a:schemeClr val="accent6"/>
                    </a:solidFill>
                  </a:tcPr>
                </a:tc>
                <a:tc>
                  <a:txBody>
                    <a:bodyPr/>
                    <a:lstStyle/>
                    <a:p>
                      <a:pPr algn="ctr"/>
                      <a:r>
                        <a:rPr lang="en-GB" sz="1000" dirty="0">
                          <a:latin typeface="Arial"/>
                          <a:cs typeface="Arial"/>
                        </a:rPr>
                        <a:t>Total 4.5 hours (1.5 hours per session)</a:t>
                      </a:r>
                    </a:p>
                  </a:txBody>
                  <a:tcPr>
                    <a:solidFill>
                      <a:schemeClr val="accent6">
                        <a:lumMod val="20000"/>
                        <a:lumOff val="80000"/>
                      </a:schemeClr>
                    </a:solidFill>
                  </a:tcPr>
                </a:tc>
                <a:tc>
                  <a:txBody>
                    <a:bodyPr/>
                    <a:lstStyle/>
                    <a:p>
                      <a:pPr lvl="0" algn="ctr">
                        <a:buNone/>
                      </a:pPr>
                      <a:r>
                        <a:rPr lang="en-GB" sz="1000" dirty="0">
                          <a:latin typeface="Arial"/>
                          <a:cs typeface="Arial"/>
                        </a:rPr>
                        <a:t>Total 4.5 hours (1.5 hours per session)</a:t>
                      </a:r>
                      <a:endParaRPr lang="en-GB" sz="1000" dirty="0">
                        <a:latin typeface="Arial" panose="020B0604020202020204" pitchFamily="34" charset="0"/>
                        <a:cs typeface="Arial" panose="020B0604020202020204" pitchFamily="34" charset="0"/>
                      </a:endParaRPr>
                    </a:p>
                  </a:txBody>
                  <a:tcPr>
                    <a:solidFill>
                      <a:schemeClr val="accent6">
                        <a:lumMod val="20000"/>
                        <a:lumOff val="80000"/>
                      </a:schemeClr>
                    </a:solidFill>
                  </a:tcPr>
                </a:tc>
                <a:tc>
                  <a:txBody>
                    <a:bodyPr/>
                    <a:lstStyle/>
                    <a:p>
                      <a:pPr lvl="0" algn="ctr">
                        <a:buNone/>
                      </a:pPr>
                      <a:r>
                        <a:rPr lang="en-GB" sz="1000" b="0" i="0" u="none" strike="noStrike" noProof="0" dirty="0">
                          <a:solidFill>
                            <a:srgbClr val="000000"/>
                          </a:solidFill>
                          <a:latin typeface="Arial"/>
                        </a:rPr>
                        <a:t>Total 4 hours (2 hour per session)</a:t>
                      </a:r>
                      <a:endParaRPr lang="en-GB" sz="1000" dirty="0">
                        <a:latin typeface="Arial" panose="020B0604020202020204" pitchFamily="34" charset="0"/>
                        <a:cs typeface="Arial" panose="020B0604020202020204" pitchFamily="34" charset="0"/>
                      </a:endParaRPr>
                    </a:p>
                  </a:txBody>
                  <a:tcP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latin typeface="Arial"/>
                          <a:cs typeface="Arial"/>
                        </a:rPr>
                        <a:t>Total 4.5 hours (1.5 hours per session)</a:t>
                      </a:r>
                    </a:p>
                    <a:p>
                      <a:pPr algn="ctr"/>
                      <a:endParaRPr lang="en-GB" sz="1000">
                        <a:latin typeface="Arial" panose="020B0604020202020204" pitchFamily="34" charset="0"/>
                        <a:cs typeface="Arial" panose="020B0604020202020204" pitchFamily="34" charset="0"/>
                      </a:endParaRPr>
                    </a:p>
                  </a:txBody>
                  <a:tcPr>
                    <a:solidFill>
                      <a:schemeClr val="accent6">
                        <a:lumMod val="20000"/>
                        <a:lumOff val="80000"/>
                      </a:schemeClr>
                    </a:solidFill>
                  </a:tcPr>
                </a:tc>
                <a:tc>
                  <a:txBody>
                    <a:bodyPr/>
                    <a:lstStyle/>
                    <a:p>
                      <a:pPr algn="ctr"/>
                      <a:r>
                        <a:rPr lang="en-GB" sz="1000" dirty="0">
                          <a:latin typeface="Arial"/>
                          <a:cs typeface="Arial"/>
                        </a:rPr>
                        <a:t>Total 2 hours (1 hour per session)</a:t>
                      </a:r>
                      <a:endParaRPr lang="en-GB" sz="1000" dirty="0">
                        <a:latin typeface="Arial" panose="020B0604020202020204" pitchFamily="34" charset="0"/>
                        <a:cs typeface="Arial" panose="020B0604020202020204" pitchFamily="34" charset="0"/>
                      </a:endParaRPr>
                    </a:p>
                  </a:txBody>
                  <a:tcPr>
                    <a:solidFill>
                      <a:schemeClr val="accent6">
                        <a:lumMod val="20000"/>
                        <a:lumOff val="80000"/>
                      </a:schemeClr>
                    </a:solidFill>
                  </a:tcPr>
                </a:tc>
                <a:tc>
                  <a:txBody>
                    <a:bodyPr/>
                    <a:lstStyle/>
                    <a:p>
                      <a:pPr algn="ctr"/>
                      <a:r>
                        <a:rPr lang="en-GB" sz="1000" dirty="0">
                          <a:latin typeface="Arial"/>
                          <a:cs typeface="Arial"/>
                        </a:rPr>
                        <a:t>Total 3 hours</a:t>
                      </a:r>
                      <a:endParaRPr lang="en-GB" sz="1000" dirty="0">
                        <a:latin typeface="Arial" panose="020B0604020202020204" pitchFamily="34" charset="0"/>
                        <a:cs typeface="Arial" panose="020B0604020202020204" pitchFamily="34" charset="0"/>
                      </a:endParaRPr>
                    </a:p>
                  </a:txBody>
                  <a:tcP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latin typeface="Arial"/>
                          <a:cs typeface="Arial"/>
                        </a:rPr>
                        <a:t>Total 4.5 hours (1.5 hours per session)</a:t>
                      </a:r>
                    </a:p>
                    <a:p>
                      <a:pPr algn="ctr"/>
                      <a:endParaRPr lang="en-GB" sz="1000">
                        <a:latin typeface="Arial" panose="020B0604020202020204" pitchFamily="34" charset="0"/>
                        <a:cs typeface="Arial" panose="020B0604020202020204" pitchFamily="34" charset="0"/>
                      </a:endParaRPr>
                    </a:p>
                  </a:txBody>
                  <a:tcPr>
                    <a:solidFill>
                      <a:schemeClr val="accent6">
                        <a:lumMod val="20000"/>
                        <a:lumOff val="80000"/>
                      </a:schemeClr>
                    </a:solidFill>
                  </a:tcPr>
                </a:tc>
                <a:tc>
                  <a:txBody>
                    <a:bodyPr/>
                    <a:lstStyle/>
                    <a:p>
                      <a:pPr lvl="0" algn="ctr">
                        <a:lnSpc>
                          <a:spcPct val="100000"/>
                        </a:lnSpc>
                        <a:spcBef>
                          <a:spcPts val="0"/>
                        </a:spcBef>
                        <a:spcAft>
                          <a:spcPts val="0"/>
                        </a:spcAft>
                        <a:buNone/>
                      </a:pPr>
                      <a:r>
                        <a:rPr lang="en-GB" sz="1000" b="0" i="0" u="none" strike="noStrike" noProof="0" dirty="0">
                          <a:latin typeface="Arial"/>
                        </a:rPr>
                        <a:t>Total 4.5 hours (1.5 hours per session)</a:t>
                      </a:r>
                      <a:endParaRPr lang="en-GB" sz="1000" b="0" i="0" u="none" strike="noStrike" noProof="0" dirty="0"/>
                    </a:p>
                  </a:txBody>
                  <a:tcPr>
                    <a:solidFill>
                      <a:schemeClr val="accent6">
                        <a:lumMod val="20000"/>
                        <a:lumOff val="80000"/>
                      </a:schemeClr>
                    </a:solidFill>
                  </a:tcPr>
                </a:tc>
                <a:tc>
                  <a:txBody>
                    <a:bodyPr/>
                    <a:lstStyle/>
                    <a:p>
                      <a:pPr lvl="0" algn="ctr">
                        <a:buNone/>
                      </a:pPr>
                      <a:r>
                        <a:rPr lang="en-GB" sz="1000" b="0" i="0" u="none" strike="noStrike" noProof="0" dirty="0">
                          <a:solidFill>
                            <a:srgbClr val="000000"/>
                          </a:solidFill>
                          <a:latin typeface="Arial"/>
                        </a:rPr>
                        <a:t>Total 4.5 hours</a:t>
                      </a:r>
                      <a:endParaRPr lang="en-GB" sz="1000" dirty="0">
                        <a:latin typeface="Arial"/>
                        <a:cs typeface="Arial"/>
                      </a:endParaRPr>
                    </a:p>
                    <a:p>
                      <a:pPr lvl="0" algn="ctr">
                        <a:buNone/>
                      </a:pPr>
                      <a:r>
                        <a:rPr lang="en-GB" sz="1000" b="0" i="0" u="none" strike="noStrike" noProof="0" dirty="0">
                          <a:solidFill>
                            <a:srgbClr val="000000"/>
                          </a:solidFill>
                          <a:latin typeface="Arial"/>
                        </a:rPr>
                        <a:t> (1.5 hours per </a:t>
                      </a:r>
                      <a:endParaRPr lang="en-GB" sz="1000" dirty="0">
                        <a:latin typeface="Arial"/>
                        <a:cs typeface="Arial"/>
                      </a:endParaRPr>
                    </a:p>
                    <a:p>
                      <a:pPr lvl="0" algn="ctr">
                        <a:buNone/>
                      </a:pPr>
                      <a:r>
                        <a:rPr lang="en-GB" sz="1000" b="0" i="0" u="none" strike="noStrike" noProof="0" dirty="0">
                          <a:solidFill>
                            <a:srgbClr val="000000"/>
                          </a:solidFill>
                          <a:latin typeface="Arial"/>
                        </a:rPr>
                        <a:t>session)</a:t>
                      </a:r>
                      <a:endParaRPr lang="en-GB" sz="1000" dirty="0">
                        <a:latin typeface="Arial"/>
                        <a:cs typeface="Arial"/>
                      </a:endParaRPr>
                    </a:p>
                  </a:txBody>
                  <a:tcPr>
                    <a:solidFill>
                      <a:schemeClr val="accent6">
                        <a:lumMod val="20000"/>
                        <a:lumOff val="80000"/>
                      </a:schemeClr>
                    </a:solidFill>
                  </a:tcPr>
                </a:tc>
                <a:extLst>
                  <a:ext uri="{0D108BD9-81ED-4DB2-BD59-A6C34878D82A}">
                    <a16:rowId xmlns:a16="http://schemas.microsoft.com/office/drawing/2014/main" val="2622682098"/>
                  </a:ext>
                </a:extLst>
              </a:tr>
              <a:tr h="370840">
                <a:tc>
                  <a:txBody>
                    <a:bodyPr/>
                    <a:lstStyle/>
                    <a:p>
                      <a:r>
                        <a:rPr lang="en-GB" sz="1000" b="1" dirty="0">
                          <a:solidFill>
                            <a:schemeClr val="bg1"/>
                          </a:solidFill>
                          <a:latin typeface="Arial"/>
                          <a:cs typeface="Arial"/>
                        </a:rPr>
                        <a:t>Delivery method</a:t>
                      </a:r>
                    </a:p>
                  </a:txBody>
                  <a:tcPr>
                    <a:solidFill>
                      <a:schemeClr val="accent6"/>
                    </a:solidFill>
                  </a:tcPr>
                </a:tc>
                <a:tc>
                  <a:txBody>
                    <a:bodyPr/>
                    <a:lstStyle/>
                    <a:p>
                      <a:pPr algn="ctr"/>
                      <a:r>
                        <a:rPr lang="en-GB" sz="1000" dirty="0">
                          <a:latin typeface="Arial"/>
                          <a:cs typeface="Arial"/>
                        </a:rPr>
                        <a:t>online</a:t>
                      </a:r>
                    </a:p>
                  </a:txBody>
                  <a:tcP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latin typeface="Arial"/>
                          <a:cs typeface="Arial"/>
                        </a:rPr>
                        <a:t>online</a:t>
                      </a:r>
                    </a:p>
                    <a:p>
                      <a:pPr algn="ctr"/>
                      <a:endParaRPr lang="en-GB" sz="1000">
                        <a:latin typeface="Arial" panose="020B0604020202020204" pitchFamily="34" charset="0"/>
                        <a:cs typeface="Arial" panose="020B0604020202020204" pitchFamily="34" charset="0"/>
                      </a:endParaRPr>
                    </a:p>
                  </a:txBody>
                  <a:tcP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latin typeface="Arial"/>
                          <a:cs typeface="Arial"/>
                        </a:rPr>
                        <a:t>online</a:t>
                      </a:r>
                    </a:p>
                    <a:p>
                      <a:pPr algn="ctr"/>
                      <a:endParaRPr lang="en-GB" sz="1000">
                        <a:latin typeface="Arial" panose="020B0604020202020204" pitchFamily="34" charset="0"/>
                        <a:cs typeface="Arial" panose="020B0604020202020204" pitchFamily="34" charset="0"/>
                      </a:endParaRPr>
                    </a:p>
                  </a:txBody>
                  <a:tcP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latin typeface="Arial"/>
                          <a:cs typeface="Arial"/>
                        </a:rPr>
                        <a:t>online</a:t>
                      </a:r>
                    </a:p>
                    <a:p>
                      <a:pPr algn="ctr"/>
                      <a:endParaRPr lang="en-GB" sz="1000">
                        <a:latin typeface="Arial" panose="020B0604020202020204" pitchFamily="34" charset="0"/>
                        <a:cs typeface="Arial" panose="020B0604020202020204" pitchFamily="34" charset="0"/>
                      </a:endParaRPr>
                    </a:p>
                  </a:txBody>
                  <a:tcP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latin typeface="Arial"/>
                          <a:cs typeface="Arial"/>
                        </a:rPr>
                        <a:t>online</a:t>
                      </a:r>
                    </a:p>
                    <a:p>
                      <a:pPr algn="ctr"/>
                      <a:endParaRPr lang="en-GB" sz="1000">
                        <a:latin typeface="Arial" panose="020B0604020202020204" pitchFamily="34" charset="0"/>
                        <a:cs typeface="Arial" panose="020B0604020202020204" pitchFamily="34" charset="0"/>
                      </a:endParaRPr>
                    </a:p>
                  </a:txBody>
                  <a:tcP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latin typeface="Arial"/>
                          <a:cs typeface="Arial"/>
                        </a:rPr>
                        <a:t>online</a:t>
                      </a:r>
                    </a:p>
                    <a:p>
                      <a:pPr algn="ctr"/>
                      <a:endParaRPr lang="en-GB" sz="1000">
                        <a:latin typeface="Arial" panose="020B0604020202020204" pitchFamily="34" charset="0"/>
                        <a:cs typeface="Arial" panose="020B0604020202020204" pitchFamily="34" charset="0"/>
                      </a:endParaRPr>
                    </a:p>
                  </a:txBody>
                  <a:tcP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latin typeface="Arial"/>
                          <a:cs typeface="Arial"/>
                        </a:rPr>
                        <a:t>online</a:t>
                      </a:r>
                    </a:p>
                    <a:p>
                      <a:pPr algn="ctr"/>
                      <a:endParaRPr lang="en-GB" sz="1000">
                        <a:latin typeface="Arial" panose="020B0604020202020204" pitchFamily="34" charset="0"/>
                        <a:cs typeface="Arial" panose="020B0604020202020204" pitchFamily="34" charset="0"/>
                      </a:endParaRPr>
                    </a:p>
                  </a:txBody>
                  <a:tcP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latin typeface="Arial"/>
                          <a:cs typeface="Arial"/>
                        </a:rPr>
                        <a:t>online</a:t>
                      </a:r>
                    </a:p>
                    <a:p>
                      <a:pPr algn="ctr"/>
                      <a:endParaRPr lang="en-GB" sz="1000">
                        <a:latin typeface="Arial" panose="020B0604020202020204" pitchFamily="34" charset="0"/>
                        <a:cs typeface="Arial" panose="020B0604020202020204" pitchFamily="34" charset="0"/>
                      </a:endParaRPr>
                    </a:p>
                  </a:txBody>
                  <a:tcP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latin typeface="Arial"/>
                          <a:cs typeface="Arial"/>
                        </a:rPr>
                        <a:t>online</a:t>
                      </a:r>
                    </a:p>
                    <a:p>
                      <a:pPr algn="ctr"/>
                      <a:endParaRPr lang="en-GB" sz="1000">
                        <a:latin typeface="Arial" panose="020B0604020202020204" pitchFamily="34" charset="0"/>
                        <a:cs typeface="Arial" panose="020B0604020202020204" pitchFamily="34" charset="0"/>
                      </a:endParaRPr>
                    </a:p>
                  </a:txBody>
                  <a:tcPr>
                    <a:solidFill>
                      <a:schemeClr val="accent6">
                        <a:lumMod val="20000"/>
                        <a:lumOff val="80000"/>
                      </a:schemeClr>
                    </a:solidFill>
                  </a:tcPr>
                </a:tc>
                <a:extLst>
                  <a:ext uri="{0D108BD9-81ED-4DB2-BD59-A6C34878D82A}">
                    <a16:rowId xmlns:a16="http://schemas.microsoft.com/office/drawing/2014/main" val="3094698065"/>
                  </a:ext>
                </a:extLst>
              </a:tr>
            </a:tbl>
          </a:graphicData>
        </a:graphic>
      </p:graphicFrame>
      <p:sp>
        <p:nvSpPr>
          <p:cNvPr id="7" name="TextBox 6">
            <a:extLst>
              <a:ext uri="{FF2B5EF4-FFF2-40B4-BE49-F238E27FC236}">
                <a16:creationId xmlns:a16="http://schemas.microsoft.com/office/drawing/2014/main" id="{575CCE79-9105-1105-0F4B-BB851D451495}"/>
              </a:ext>
            </a:extLst>
          </p:cNvPr>
          <p:cNvSpPr txBox="1"/>
          <p:nvPr/>
        </p:nvSpPr>
        <p:spPr>
          <a:xfrm>
            <a:off x="862648" y="4577977"/>
            <a:ext cx="10515600" cy="2246769"/>
          </a:xfrm>
          <a:prstGeom prst="rect">
            <a:avLst/>
          </a:prstGeom>
          <a:noFill/>
        </p:spPr>
        <p:txBody>
          <a:bodyPr wrap="square" lIns="91440" tIns="45720" rIns="91440" bIns="45720" rtlCol="0" anchor="t">
            <a:spAutoFit/>
          </a:bodyPr>
          <a:lstStyle/>
          <a:p>
            <a:pPr marL="171450" indent="-171450">
              <a:buFont typeface="Arial" panose="020B0604020202020204" pitchFamily="34" charset="0"/>
              <a:buChar char="•"/>
            </a:pPr>
            <a:r>
              <a:rPr lang="en-GB" sz="1000" dirty="0">
                <a:latin typeface="Arial"/>
                <a:cs typeface="Arial"/>
              </a:rPr>
              <a:t>To be awarded the Certificate in Economic Development, you need to complete all 9 modules as listed above</a:t>
            </a:r>
          </a:p>
          <a:p>
            <a:pPr marL="171450" indent="-171450">
              <a:buFont typeface="Arial" panose="020B0604020202020204" pitchFamily="34" charset="0"/>
              <a:buChar char="•"/>
            </a:pPr>
            <a:r>
              <a:rPr lang="en-GB" sz="1000" dirty="0">
                <a:latin typeface="Arial"/>
                <a:cs typeface="Arial"/>
              </a:rPr>
              <a:t>The total cost of completing all 9 modules and achieving the Certificate in Economic Development is £630 for members (£70 per module) or £1,215 for non members (£135 per module)</a:t>
            </a:r>
          </a:p>
          <a:p>
            <a:pPr marL="171450" indent="-171450">
              <a:buFont typeface="Arial" panose="020B0604020202020204" pitchFamily="34" charset="0"/>
              <a:buChar char="•"/>
            </a:pPr>
            <a:r>
              <a:rPr lang="en-GB" sz="1000" dirty="0">
                <a:latin typeface="Arial"/>
                <a:cs typeface="Arial"/>
              </a:rPr>
              <a:t>If you have already undertaken any of the modules listed above, you do not need to attend again and the overall fee will be reduced by the price of that module(s)</a:t>
            </a:r>
          </a:p>
          <a:p>
            <a:pPr marL="171450" indent="-171450">
              <a:buFont typeface="Arial" panose="020B0604020202020204" pitchFamily="34" charset="0"/>
              <a:buChar char="•"/>
            </a:pPr>
            <a:r>
              <a:rPr lang="en-GB" sz="1000" dirty="0">
                <a:latin typeface="Arial"/>
                <a:cs typeface="Arial"/>
              </a:rPr>
              <a:t>The 9 modules which make up the Certificate are the ones listed above and are not interchangeable with those listed under the 'Advanced Certificate'.</a:t>
            </a:r>
          </a:p>
          <a:p>
            <a:pPr marL="171450" indent="-171450">
              <a:buFont typeface="Arial" panose="020B0604020202020204" pitchFamily="34" charset="0"/>
              <a:buChar char="•"/>
            </a:pPr>
            <a:r>
              <a:rPr lang="en-GB" sz="1000" dirty="0">
                <a:latin typeface="Arial"/>
                <a:cs typeface="Arial"/>
              </a:rPr>
              <a:t>All courses will be delivered online. </a:t>
            </a:r>
          </a:p>
          <a:p>
            <a:pPr marL="171450" indent="-171450">
              <a:buFont typeface="Arial" panose="020B0604020202020204" pitchFamily="34" charset="0"/>
              <a:buChar char="•"/>
            </a:pPr>
            <a:r>
              <a:rPr lang="en-GB" sz="1000" dirty="0">
                <a:latin typeface="Arial"/>
                <a:cs typeface="Arial"/>
              </a:rPr>
              <a:t>Some of the modules listed above have not yet been scheduled, due to us still finalising course deliverers and dates. It is our intention that all modules will be scheduled over the first 6 months of 2025, if at all possible.</a:t>
            </a:r>
            <a:endParaRPr lang="en-GB"/>
          </a:p>
          <a:p>
            <a:pPr marL="171450" indent="-171450">
              <a:buFont typeface="Arial" panose="020B0604020202020204" pitchFamily="34" charset="0"/>
              <a:buChar char="•"/>
            </a:pPr>
            <a:r>
              <a:rPr lang="en-GB" sz="1000" dirty="0">
                <a:latin typeface="Arial"/>
                <a:cs typeface="Arial"/>
              </a:rPr>
              <a:t>Where courses have not yet been scheduled, the length of those courses is likely to be similar to the ones scheduled (e.g. 4.5 hours spread over 1.5 x 3 session) although in some cases the total length might be less (e.g. 3 hours spread over 1.5 x 2 sessions). No individual module will be longer than 4.5 hours in total.</a:t>
            </a:r>
          </a:p>
          <a:p>
            <a:pPr marL="171450" indent="-171450">
              <a:buFont typeface="Arial" panose="020B0604020202020204" pitchFamily="34" charset="0"/>
              <a:buChar char="•"/>
            </a:pPr>
            <a:r>
              <a:rPr lang="en-GB" sz="1000" dirty="0">
                <a:latin typeface="Arial"/>
                <a:cs typeface="Arial"/>
              </a:rPr>
              <a:t>You can either sign up at the start and be part of our official January cohort, or you can sign up part way through, with the understanding that the start of the next cohort will likely not be until January 2026.</a:t>
            </a:r>
          </a:p>
          <a:p>
            <a:pPr marL="171450" indent="-171450">
              <a:buFont typeface="Arial" panose="020B0604020202020204" pitchFamily="34" charset="0"/>
              <a:buChar char="•"/>
            </a:pPr>
            <a:r>
              <a:rPr lang="en-GB" sz="1000" dirty="0">
                <a:latin typeface="Arial"/>
                <a:cs typeface="Arial"/>
              </a:rPr>
              <a:t>We ask that you sign up for completion of the Certificate and pay the fee at the outset.</a:t>
            </a:r>
          </a:p>
          <a:p>
            <a:pPr marL="171450" indent="-171450">
              <a:buFont typeface="Arial" panose="020B0604020202020204" pitchFamily="34" charset="0"/>
              <a:buChar char="•"/>
            </a:pPr>
            <a:r>
              <a:rPr lang="en-GB" sz="1000" dirty="0">
                <a:latin typeface="Arial"/>
                <a:cs typeface="Arial"/>
              </a:rPr>
              <a:t>To find out more, or register to take part, please in the first instance email us at debbiedavidson@ied.co.uk</a:t>
            </a:r>
          </a:p>
        </p:txBody>
      </p:sp>
    </p:spTree>
    <p:extLst>
      <p:ext uri="{BB962C8B-B14F-4D97-AF65-F5344CB8AC3E}">
        <p14:creationId xmlns:p14="http://schemas.microsoft.com/office/powerpoint/2010/main" val="3941952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D341647-4122-5AC1-A730-0C3FD2D341F4}"/>
              </a:ext>
            </a:extLst>
          </p:cNvPr>
          <p:cNvSpPr>
            <a:spLocks noGrp="1"/>
          </p:cNvSpPr>
          <p:nvPr>
            <p:ph type="title"/>
          </p:nvPr>
        </p:nvSpPr>
        <p:spPr>
          <a:xfrm>
            <a:off x="719750" y="365125"/>
            <a:ext cx="10634050" cy="455271"/>
          </a:xfrm>
        </p:spPr>
        <p:txBody>
          <a:bodyPr>
            <a:normAutofit fontScale="90000"/>
          </a:bodyPr>
          <a:lstStyle/>
          <a:p>
            <a:r>
              <a:rPr lang="en-GB" sz="1800" b="1" dirty="0">
                <a:latin typeface="Arial"/>
                <a:cs typeface="Arial"/>
              </a:rPr>
              <a:t>Continuing Professional Development Programme: Advanced Certificate in Economic Development 2025</a:t>
            </a:r>
            <a:endParaRPr lang="en-GB" sz="1800" b="1" dirty="0">
              <a:latin typeface="Arial" panose="020B0604020202020204" pitchFamily="34" charset="0"/>
              <a:cs typeface="Arial" panose="020B0604020202020204" pitchFamily="34" charset="0"/>
            </a:endParaRPr>
          </a:p>
        </p:txBody>
      </p:sp>
      <p:graphicFrame>
        <p:nvGraphicFramePr>
          <p:cNvPr id="6" name="Table 6">
            <a:extLst>
              <a:ext uri="{FF2B5EF4-FFF2-40B4-BE49-F238E27FC236}">
                <a16:creationId xmlns:a16="http://schemas.microsoft.com/office/drawing/2014/main" id="{B6F18253-0A92-A190-458C-B8A9A9D9747E}"/>
              </a:ext>
            </a:extLst>
          </p:cNvPr>
          <p:cNvGraphicFramePr>
            <a:graphicFrameLocks noGrp="1"/>
          </p:cNvGraphicFramePr>
          <p:nvPr>
            <p:extLst>
              <p:ext uri="{D42A27DB-BD31-4B8C-83A1-F6EECF244321}">
                <p14:modId xmlns:p14="http://schemas.microsoft.com/office/powerpoint/2010/main" val="3159002005"/>
              </p:ext>
            </p:extLst>
          </p:nvPr>
        </p:nvGraphicFramePr>
        <p:xfrm>
          <a:off x="974202" y="848810"/>
          <a:ext cx="10903710" cy="4092486"/>
        </p:xfrm>
        <a:graphic>
          <a:graphicData uri="http://schemas.openxmlformats.org/drawingml/2006/table">
            <a:tbl>
              <a:tblPr firstRow="1" bandRow="1">
                <a:tableStyleId>{93296810-A885-4BE3-A3E7-6D5BEEA58F35}</a:tableStyleId>
              </a:tblPr>
              <a:tblGrid>
                <a:gridCol w="1090370">
                  <a:extLst>
                    <a:ext uri="{9D8B030D-6E8A-4147-A177-3AD203B41FA5}">
                      <a16:colId xmlns:a16="http://schemas.microsoft.com/office/drawing/2014/main" val="3156294238"/>
                    </a:ext>
                  </a:extLst>
                </a:gridCol>
                <a:gridCol w="1090370">
                  <a:extLst>
                    <a:ext uri="{9D8B030D-6E8A-4147-A177-3AD203B41FA5}">
                      <a16:colId xmlns:a16="http://schemas.microsoft.com/office/drawing/2014/main" val="1219177582"/>
                    </a:ext>
                  </a:extLst>
                </a:gridCol>
                <a:gridCol w="1090370">
                  <a:extLst>
                    <a:ext uri="{9D8B030D-6E8A-4147-A177-3AD203B41FA5}">
                      <a16:colId xmlns:a16="http://schemas.microsoft.com/office/drawing/2014/main" val="2198652219"/>
                    </a:ext>
                  </a:extLst>
                </a:gridCol>
                <a:gridCol w="1090370">
                  <a:extLst>
                    <a:ext uri="{9D8B030D-6E8A-4147-A177-3AD203B41FA5}">
                      <a16:colId xmlns:a16="http://schemas.microsoft.com/office/drawing/2014/main" val="2453982164"/>
                    </a:ext>
                  </a:extLst>
                </a:gridCol>
                <a:gridCol w="1090370">
                  <a:extLst>
                    <a:ext uri="{9D8B030D-6E8A-4147-A177-3AD203B41FA5}">
                      <a16:colId xmlns:a16="http://schemas.microsoft.com/office/drawing/2014/main" val="340212276"/>
                    </a:ext>
                  </a:extLst>
                </a:gridCol>
                <a:gridCol w="1143000">
                  <a:extLst>
                    <a:ext uri="{9D8B030D-6E8A-4147-A177-3AD203B41FA5}">
                      <a16:colId xmlns:a16="http://schemas.microsoft.com/office/drawing/2014/main" val="2646870143"/>
                    </a:ext>
                  </a:extLst>
                </a:gridCol>
                <a:gridCol w="1271139">
                  <a:extLst>
                    <a:ext uri="{9D8B030D-6E8A-4147-A177-3AD203B41FA5}">
                      <a16:colId xmlns:a16="http://schemas.microsoft.com/office/drawing/2014/main" val="661789626"/>
                    </a:ext>
                  </a:extLst>
                </a:gridCol>
                <a:gridCol w="1093676">
                  <a:extLst>
                    <a:ext uri="{9D8B030D-6E8A-4147-A177-3AD203B41FA5}">
                      <a16:colId xmlns:a16="http://schemas.microsoft.com/office/drawing/2014/main" val="3952876266"/>
                    </a:ext>
                  </a:extLst>
                </a:gridCol>
                <a:gridCol w="745166">
                  <a:extLst>
                    <a:ext uri="{9D8B030D-6E8A-4147-A177-3AD203B41FA5}">
                      <a16:colId xmlns:a16="http://schemas.microsoft.com/office/drawing/2014/main" val="3422105548"/>
                    </a:ext>
                  </a:extLst>
                </a:gridCol>
                <a:gridCol w="1198879">
                  <a:extLst>
                    <a:ext uri="{9D8B030D-6E8A-4147-A177-3AD203B41FA5}">
                      <a16:colId xmlns:a16="http://schemas.microsoft.com/office/drawing/2014/main" val="603388156"/>
                    </a:ext>
                  </a:extLst>
                </a:gridCol>
              </a:tblGrid>
              <a:tr h="241581">
                <a:tc>
                  <a:txBody>
                    <a:bodyPr/>
                    <a:lstStyle/>
                    <a:p>
                      <a:endParaRPr lang="en-GB" sz="1000">
                        <a:latin typeface="Arial" panose="020B0604020202020204" pitchFamily="34" charset="0"/>
                        <a:cs typeface="Arial" panose="020B0604020202020204" pitchFamily="34" charset="0"/>
                      </a:endParaRPr>
                    </a:p>
                  </a:txBody>
                  <a:tcPr/>
                </a:tc>
                <a:tc gridSpan="9">
                  <a:txBody>
                    <a:bodyPr/>
                    <a:lstStyle/>
                    <a:p>
                      <a:r>
                        <a:rPr lang="en-GB" sz="1000" dirty="0">
                          <a:latin typeface="Arial"/>
                          <a:cs typeface="Arial"/>
                        </a:rPr>
                        <a:t>Advanced Certificate in Economic Development 2025</a:t>
                      </a:r>
                      <a:endParaRPr lang="en-US" dirty="0"/>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86010028"/>
                  </a:ext>
                </a:extLst>
              </a:tr>
              <a:tr h="796563">
                <a:tc>
                  <a:txBody>
                    <a:bodyPr/>
                    <a:lstStyle/>
                    <a:p>
                      <a:r>
                        <a:rPr lang="en-GB" sz="1000" b="1" dirty="0">
                          <a:solidFill>
                            <a:schemeClr val="bg1"/>
                          </a:solidFill>
                          <a:latin typeface="Arial"/>
                          <a:cs typeface="Arial"/>
                        </a:rPr>
                        <a:t>Module</a:t>
                      </a:r>
                    </a:p>
                    <a:p>
                      <a:r>
                        <a:rPr lang="en-GB" sz="1000" b="1" dirty="0">
                          <a:solidFill>
                            <a:schemeClr val="bg1"/>
                          </a:solidFill>
                          <a:latin typeface="Arial"/>
                          <a:cs typeface="Arial"/>
                        </a:rPr>
                        <a:t>(9 in total)</a:t>
                      </a:r>
                    </a:p>
                  </a:txBody>
                  <a:tcPr>
                    <a:solidFill>
                      <a:schemeClr val="accent6"/>
                    </a:solidFill>
                  </a:tcPr>
                </a:tc>
                <a:tc>
                  <a:txBody>
                    <a:bodyPr/>
                    <a:lstStyle/>
                    <a:p>
                      <a:pPr algn="ctr"/>
                      <a:r>
                        <a:rPr lang="en-GB" sz="1000" dirty="0">
                          <a:latin typeface="Arial"/>
                          <a:cs typeface="Arial"/>
                        </a:rPr>
                        <a:t>Green book business cases</a:t>
                      </a:r>
                    </a:p>
                  </a:txBody>
                  <a:tcPr>
                    <a:solidFill>
                      <a:schemeClr val="accent6">
                        <a:lumMod val="20000"/>
                        <a:lumOff val="80000"/>
                      </a:schemeClr>
                    </a:solidFill>
                  </a:tcPr>
                </a:tc>
                <a:tc>
                  <a:txBody>
                    <a:bodyPr/>
                    <a:lstStyle/>
                    <a:p>
                      <a:pPr algn="ctr"/>
                      <a:r>
                        <a:rPr lang="en-GB" sz="1000" dirty="0">
                          <a:latin typeface="Arial"/>
                          <a:cs typeface="Arial"/>
                        </a:rPr>
                        <a:t>Successful funding bids</a:t>
                      </a:r>
                    </a:p>
                  </a:txBody>
                  <a:tcPr>
                    <a:solidFill>
                      <a:schemeClr val="accent6">
                        <a:lumMod val="20000"/>
                        <a:lumOff val="80000"/>
                      </a:schemeClr>
                    </a:solidFill>
                  </a:tcPr>
                </a:tc>
                <a:tc>
                  <a:txBody>
                    <a:bodyPr/>
                    <a:lstStyle/>
                    <a:p>
                      <a:pPr algn="ctr"/>
                      <a:r>
                        <a:rPr lang="en-GB" sz="1000" dirty="0">
                          <a:latin typeface="Arial"/>
                          <a:cs typeface="Arial"/>
                        </a:rPr>
                        <a:t>Stakeholder consultation exercises</a:t>
                      </a:r>
                    </a:p>
                  </a:txBody>
                  <a:tcPr>
                    <a:solidFill>
                      <a:schemeClr val="accent6">
                        <a:lumMod val="20000"/>
                        <a:lumOff val="80000"/>
                      </a:schemeClr>
                    </a:solidFill>
                  </a:tcPr>
                </a:tc>
                <a:tc>
                  <a:txBody>
                    <a:bodyPr/>
                    <a:lstStyle/>
                    <a:p>
                      <a:pPr algn="ctr"/>
                      <a:r>
                        <a:rPr lang="en-GB" sz="1000" dirty="0">
                          <a:latin typeface="Arial"/>
                          <a:cs typeface="Arial"/>
                        </a:rPr>
                        <a:t>Bid appraisal and post funding evaluation</a:t>
                      </a:r>
                    </a:p>
                  </a:txBody>
                  <a:tcPr>
                    <a:solidFill>
                      <a:schemeClr val="accent6">
                        <a:lumMod val="20000"/>
                        <a:lumOff val="80000"/>
                      </a:schemeClr>
                    </a:solidFill>
                  </a:tcPr>
                </a:tc>
                <a:tc>
                  <a:txBody>
                    <a:bodyPr/>
                    <a:lstStyle/>
                    <a:p>
                      <a:pPr algn="ctr"/>
                      <a:r>
                        <a:rPr lang="en-GB" sz="1000" dirty="0">
                          <a:latin typeface="Arial"/>
                          <a:cs typeface="Arial"/>
                        </a:rPr>
                        <a:t>Clean growth</a:t>
                      </a:r>
                    </a:p>
                  </a:txBody>
                  <a:tcPr>
                    <a:solidFill>
                      <a:schemeClr val="accent6">
                        <a:lumMod val="20000"/>
                        <a:lumOff val="80000"/>
                      </a:schemeClr>
                    </a:solidFill>
                  </a:tcPr>
                </a:tc>
                <a:tc>
                  <a:txBody>
                    <a:bodyPr/>
                    <a:lstStyle/>
                    <a:p>
                      <a:pPr algn="ctr"/>
                      <a:r>
                        <a:rPr lang="en-GB" sz="1000" dirty="0">
                          <a:latin typeface="Arial"/>
                          <a:cs typeface="Arial"/>
                        </a:rPr>
                        <a:t>Inclusive growth and social value</a:t>
                      </a:r>
                    </a:p>
                  </a:txBody>
                  <a:tcPr>
                    <a:solidFill>
                      <a:schemeClr val="accent6">
                        <a:lumMod val="20000"/>
                        <a:lumOff val="80000"/>
                      </a:schemeClr>
                    </a:solidFill>
                  </a:tcPr>
                </a:tc>
                <a:tc>
                  <a:txBody>
                    <a:bodyPr/>
                    <a:lstStyle/>
                    <a:p>
                      <a:pPr algn="ctr"/>
                      <a:r>
                        <a:rPr lang="en-GB" sz="1000" dirty="0">
                          <a:latin typeface="Arial"/>
                          <a:cs typeface="Arial"/>
                        </a:rPr>
                        <a:t>Place based issues – rural, coastal, left behind places</a:t>
                      </a:r>
                    </a:p>
                  </a:txBody>
                  <a:tcPr>
                    <a:solidFill>
                      <a:schemeClr val="accent6">
                        <a:lumMod val="20000"/>
                        <a:lumOff val="80000"/>
                      </a:schemeClr>
                    </a:solidFill>
                  </a:tcPr>
                </a:tc>
                <a:tc>
                  <a:txBody>
                    <a:bodyPr/>
                    <a:lstStyle/>
                    <a:p>
                      <a:pPr algn="ctr"/>
                      <a:r>
                        <a:rPr lang="en-GB" sz="1000" dirty="0">
                          <a:latin typeface="Arial"/>
                          <a:cs typeface="Arial"/>
                        </a:rPr>
                        <a:t>R&amp;D backed growth</a:t>
                      </a:r>
                    </a:p>
                  </a:txBody>
                  <a:tcPr>
                    <a:solidFill>
                      <a:schemeClr val="accent6">
                        <a:lumMod val="20000"/>
                        <a:lumOff val="80000"/>
                      </a:schemeClr>
                    </a:solidFill>
                  </a:tcPr>
                </a:tc>
                <a:tc>
                  <a:txBody>
                    <a:bodyPr/>
                    <a:lstStyle/>
                    <a:p>
                      <a:pPr algn="ctr"/>
                      <a:r>
                        <a:rPr lang="en-GB" sz="1000" dirty="0">
                          <a:latin typeface="Arial"/>
                          <a:cs typeface="Arial"/>
                        </a:rPr>
                        <a:t>Finance and funding in economic development</a:t>
                      </a:r>
                    </a:p>
                  </a:txBody>
                  <a:tcPr>
                    <a:solidFill>
                      <a:schemeClr val="accent6">
                        <a:lumMod val="20000"/>
                        <a:lumOff val="80000"/>
                      </a:schemeClr>
                    </a:solidFill>
                  </a:tcPr>
                </a:tc>
                <a:extLst>
                  <a:ext uri="{0D108BD9-81ED-4DB2-BD59-A6C34878D82A}">
                    <a16:rowId xmlns:a16="http://schemas.microsoft.com/office/drawing/2014/main" val="3663933528"/>
                  </a:ext>
                </a:extLst>
              </a:tr>
              <a:tr h="1129556">
                <a:tc>
                  <a:txBody>
                    <a:bodyPr/>
                    <a:lstStyle/>
                    <a:p>
                      <a:r>
                        <a:rPr lang="en-GB" sz="1000" b="1" dirty="0">
                          <a:solidFill>
                            <a:schemeClr val="bg1"/>
                          </a:solidFill>
                          <a:latin typeface="Arial"/>
                          <a:cs typeface="Arial"/>
                        </a:rPr>
                        <a:t>Course Deliverer</a:t>
                      </a:r>
                    </a:p>
                  </a:txBody>
                  <a:tcPr>
                    <a:solidFill>
                      <a:schemeClr val="accent6"/>
                    </a:solidFill>
                  </a:tcPr>
                </a:tc>
                <a:tc>
                  <a:txBody>
                    <a:bodyPr/>
                    <a:lstStyle/>
                    <a:p>
                      <a:pPr algn="ctr"/>
                      <a:r>
                        <a:rPr lang="en-GB" sz="1000" dirty="0">
                          <a:latin typeface="Arial"/>
                          <a:cs typeface="Arial"/>
                        </a:rPr>
                        <a:t>Nigel Wilcock, Executive Director IED</a:t>
                      </a:r>
                    </a:p>
                  </a:txBody>
                  <a:tcP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latin typeface="Arial"/>
                          <a:cs typeface="Arial"/>
                        </a:rPr>
                        <a:t>Nigel Wilcock, Executive Director IED</a:t>
                      </a:r>
                    </a:p>
                    <a:p>
                      <a:pPr algn="ctr"/>
                      <a:endParaRPr lang="en-GB" sz="1000">
                        <a:latin typeface="Arial" panose="020B0604020202020204" pitchFamily="34" charset="0"/>
                        <a:cs typeface="Arial" panose="020B0604020202020204" pitchFamily="34" charset="0"/>
                      </a:endParaRPr>
                    </a:p>
                  </a:txBody>
                  <a:tcPr>
                    <a:solidFill>
                      <a:schemeClr val="accent6">
                        <a:lumMod val="20000"/>
                        <a:lumOff val="80000"/>
                      </a:schemeClr>
                    </a:solidFill>
                  </a:tcPr>
                </a:tc>
                <a:tc>
                  <a:txBody>
                    <a:bodyPr/>
                    <a:lstStyle/>
                    <a:p>
                      <a:pPr marL="0" marR="0" lvl="0" indent="0" algn="ctr">
                        <a:lnSpc>
                          <a:spcPct val="100000"/>
                        </a:lnSpc>
                        <a:spcBef>
                          <a:spcPts val="0"/>
                        </a:spcBef>
                        <a:spcAft>
                          <a:spcPts val="0"/>
                        </a:spcAft>
                        <a:buNone/>
                      </a:pPr>
                      <a:endParaRPr lang="en-US"/>
                    </a:p>
                    <a:p>
                      <a:pPr marL="0" marR="0" lvl="0" indent="0" algn="ctr">
                        <a:lnSpc>
                          <a:spcPct val="100000"/>
                        </a:lnSpc>
                        <a:spcBef>
                          <a:spcPts val="0"/>
                        </a:spcBef>
                        <a:spcAft>
                          <a:spcPts val="0"/>
                        </a:spcAft>
                        <a:buNone/>
                      </a:pPr>
                      <a:r>
                        <a:rPr lang="en-GB" sz="1000" dirty="0">
                          <a:latin typeface="Arial"/>
                          <a:cs typeface="Arial"/>
                        </a:rPr>
                        <a:t>Copper Consultancy</a:t>
                      </a:r>
                    </a:p>
                    <a:p>
                      <a:pPr algn="ctr"/>
                      <a:endParaRPr lang="en-GB" sz="1000">
                        <a:latin typeface="Arial" panose="020B0604020202020204" pitchFamily="34" charset="0"/>
                        <a:cs typeface="Arial" panose="020B0604020202020204" pitchFamily="34" charset="0"/>
                      </a:endParaRPr>
                    </a:p>
                  </a:txBody>
                  <a:tcP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latin typeface="Arial"/>
                          <a:cs typeface="Arial"/>
                        </a:rPr>
                        <a:t>Nigel Wilcock, Executive Director IED</a:t>
                      </a:r>
                    </a:p>
                    <a:p>
                      <a:pPr algn="ctr"/>
                      <a:endParaRPr lang="en-GB" sz="1000">
                        <a:latin typeface="Arial" panose="020B0604020202020204" pitchFamily="34" charset="0"/>
                        <a:cs typeface="Arial" panose="020B0604020202020204" pitchFamily="34" charset="0"/>
                      </a:endParaRPr>
                    </a:p>
                  </a:txBody>
                  <a:tcPr>
                    <a:solidFill>
                      <a:schemeClr val="accent6">
                        <a:lumMod val="20000"/>
                        <a:lumOff val="80000"/>
                      </a:schemeClr>
                    </a:solidFill>
                  </a:tcPr>
                </a:tc>
                <a:tc>
                  <a:txBody>
                    <a:bodyPr/>
                    <a:lstStyle/>
                    <a:p>
                      <a:pPr lvl="0" algn="ctr">
                        <a:lnSpc>
                          <a:spcPct val="100000"/>
                        </a:lnSpc>
                        <a:spcBef>
                          <a:spcPts val="0"/>
                        </a:spcBef>
                        <a:spcAft>
                          <a:spcPts val="0"/>
                        </a:spcAft>
                        <a:buNone/>
                      </a:pPr>
                      <a:r>
                        <a:rPr lang="en-GB" sz="1000" b="0" i="0" u="none" strike="noStrike" noProof="0" dirty="0">
                          <a:solidFill>
                            <a:srgbClr val="000000"/>
                          </a:solidFill>
                          <a:latin typeface="Arial"/>
                        </a:rPr>
                        <a:t>TBC</a:t>
                      </a:r>
                    </a:p>
                    <a:p>
                      <a:pPr marL="0" marR="0" lvl="0" indent="0" algn="ctr">
                        <a:lnSpc>
                          <a:spcPct val="100000"/>
                        </a:lnSpc>
                        <a:spcBef>
                          <a:spcPts val="0"/>
                        </a:spcBef>
                        <a:spcAft>
                          <a:spcPts val="0"/>
                        </a:spcAft>
                        <a:buNone/>
                      </a:pPr>
                      <a:endParaRPr lang="en-GB" sz="1000" b="0" i="0" u="none" strike="noStrike" noProof="0" dirty="0"/>
                    </a:p>
                    <a:p>
                      <a:pPr algn="ctr"/>
                      <a:endParaRPr lang="en-GB" sz="1000">
                        <a:latin typeface="Arial" panose="020B0604020202020204" pitchFamily="34" charset="0"/>
                        <a:cs typeface="Arial" panose="020B0604020202020204" pitchFamily="34" charset="0"/>
                      </a:endParaRPr>
                    </a:p>
                  </a:txBody>
                  <a:tcPr>
                    <a:solidFill>
                      <a:schemeClr val="accent6">
                        <a:lumMod val="20000"/>
                        <a:lumOff val="80000"/>
                      </a:schemeClr>
                    </a:solidFill>
                  </a:tcPr>
                </a:tc>
                <a:tc>
                  <a:txBody>
                    <a:bodyPr/>
                    <a:lstStyle/>
                    <a:p>
                      <a:pPr marL="0" marR="0" lvl="0" indent="0" algn="ctr" rtl="0" eaLnBrk="1" fontAlgn="auto" latinLnBrk="0" hangingPunct="1">
                        <a:lnSpc>
                          <a:spcPct val="100000"/>
                        </a:lnSpc>
                        <a:spcBef>
                          <a:spcPts val="0"/>
                        </a:spcBef>
                        <a:spcAft>
                          <a:spcPts val="0"/>
                        </a:spcAft>
                        <a:buClrTx/>
                        <a:buSzTx/>
                        <a:buFontTx/>
                        <a:buNone/>
                      </a:pPr>
                      <a:r>
                        <a:rPr lang="en-GB" sz="1000" dirty="0">
                          <a:latin typeface="Arial"/>
                          <a:cs typeface="Arial"/>
                        </a:rPr>
                        <a:t>Nigel Wilcock, Executive Director IED</a:t>
                      </a:r>
                    </a:p>
                    <a:p>
                      <a:pPr algn="ctr"/>
                      <a:endParaRPr lang="en-GB" sz="1000">
                        <a:latin typeface="Arial" panose="020B0604020202020204" pitchFamily="34" charset="0"/>
                        <a:cs typeface="Arial" panose="020B0604020202020204" pitchFamily="34" charset="0"/>
                      </a:endParaRPr>
                    </a:p>
                  </a:txBody>
                  <a:tcPr>
                    <a:solidFill>
                      <a:schemeClr val="accent6">
                        <a:lumMod val="20000"/>
                        <a:lumOff val="80000"/>
                      </a:schemeClr>
                    </a:solidFill>
                  </a:tcPr>
                </a:tc>
                <a:tc>
                  <a:txBody>
                    <a:bodyPr/>
                    <a:lstStyle/>
                    <a:p>
                      <a:pPr lvl="0" algn="ctr">
                        <a:buNone/>
                      </a:pPr>
                      <a:r>
                        <a:rPr lang="en-GB" sz="1000" dirty="0">
                          <a:latin typeface="Arial"/>
                          <a:cs typeface="Arial"/>
                        </a:rPr>
                        <a:t>Ivan Annibal, Rose Regeneration</a:t>
                      </a:r>
                    </a:p>
                  </a:txBody>
                  <a:tcPr>
                    <a:solidFill>
                      <a:schemeClr val="accent6">
                        <a:lumMod val="20000"/>
                        <a:lumOff val="80000"/>
                      </a:schemeClr>
                    </a:solidFill>
                  </a:tcPr>
                </a:tc>
                <a:tc>
                  <a:txBody>
                    <a:bodyPr/>
                    <a:lstStyle/>
                    <a:p>
                      <a:pPr lvl="0" algn="ctr">
                        <a:lnSpc>
                          <a:spcPct val="100000"/>
                        </a:lnSpc>
                        <a:spcBef>
                          <a:spcPts val="0"/>
                        </a:spcBef>
                        <a:spcAft>
                          <a:spcPts val="0"/>
                        </a:spcAft>
                        <a:buNone/>
                      </a:pPr>
                      <a:r>
                        <a:rPr lang="en-GB" sz="1000" b="0" i="0" u="none" strike="noStrike" noProof="0" dirty="0">
                          <a:solidFill>
                            <a:srgbClr val="000000"/>
                          </a:solidFill>
                          <a:latin typeface="Arial"/>
                        </a:rPr>
                        <a:t>Nigel Wilcock, Executive Director IED</a:t>
                      </a:r>
                    </a:p>
                    <a:p>
                      <a:pPr marL="0" marR="0" lvl="0" indent="0" algn="ctr" defTabSz="914400">
                        <a:lnSpc>
                          <a:spcPct val="100000"/>
                        </a:lnSpc>
                        <a:spcBef>
                          <a:spcPts val="0"/>
                        </a:spcBef>
                        <a:spcAft>
                          <a:spcPts val="0"/>
                        </a:spcAft>
                        <a:buClrTx/>
                        <a:buSzTx/>
                        <a:buFontTx/>
                        <a:buNone/>
                        <a:tabLst/>
                        <a:defRPr/>
                      </a:pPr>
                      <a:endParaRPr lang="en-GB" sz="1000">
                        <a:latin typeface="Arial"/>
                        <a:cs typeface="Arial"/>
                      </a:endParaRPr>
                    </a:p>
                    <a:p>
                      <a:pPr algn="ctr"/>
                      <a:endParaRPr lang="en-GB" sz="1000">
                        <a:latin typeface="Arial" panose="020B0604020202020204" pitchFamily="34" charset="0"/>
                        <a:cs typeface="Arial" panose="020B0604020202020204" pitchFamily="34" charset="0"/>
                      </a:endParaRPr>
                    </a:p>
                  </a:txBody>
                  <a:tcPr>
                    <a:solidFill>
                      <a:schemeClr val="accent6">
                        <a:lumMod val="20000"/>
                        <a:lumOff val="80000"/>
                      </a:schemeClr>
                    </a:solidFill>
                  </a:tcPr>
                </a:tc>
                <a:tc>
                  <a:txBody>
                    <a:bodyPr/>
                    <a:lstStyle/>
                    <a:p>
                      <a:pPr marL="0" marR="0" lvl="0" indent="0" algn="ctr">
                        <a:lnSpc>
                          <a:spcPct val="100000"/>
                        </a:lnSpc>
                        <a:spcBef>
                          <a:spcPts val="0"/>
                        </a:spcBef>
                        <a:spcAft>
                          <a:spcPts val="0"/>
                        </a:spcAft>
                        <a:buNone/>
                      </a:pPr>
                      <a:r>
                        <a:rPr lang="en-GB" sz="900" b="0" i="0" u="none" strike="noStrike" noProof="0" dirty="0">
                          <a:solidFill>
                            <a:srgbClr val="000000"/>
                          </a:solidFill>
                          <a:latin typeface="Arial"/>
                        </a:rPr>
                        <a:t>Nigel Wilcock, </a:t>
                      </a:r>
                      <a:endParaRPr lang="en-US" sz="900" dirty="0">
                        <a:latin typeface="Arial"/>
                      </a:endParaRPr>
                    </a:p>
                    <a:p>
                      <a:pPr marL="0" marR="0" lvl="0" indent="0" algn="ctr">
                        <a:lnSpc>
                          <a:spcPct val="100000"/>
                        </a:lnSpc>
                        <a:spcBef>
                          <a:spcPts val="0"/>
                        </a:spcBef>
                        <a:spcAft>
                          <a:spcPts val="0"/>
                        </a:spcAft>
                        <a:buNone/>
                      </a:pPr>
                      <a:r>
                        <a:rPr lang="en-GB" sz="900" b="0" i="0" u="none" strike="noStrike" noProof="0" dirty="0">
                          <a:solidFill>
                            <a:srgbClr val="000000"/>
                          </a:solidFill>
                          <a:latin typeface="Arial"/>
                        </a:rPr>
                        <a:t>Executive Director IED</a:t>
                      </a:r>
                      <a:endParaRPr lang="en-US" sz="900" dirty="0">
                        <a:latin typeface="Arial"/>
                      </a:endParaRPr>
                    </a:p>
                  </a:txBody>
                  <a:tcPr>
                    <a:solidFill>
                      <a:schemeClr val="accent6">
                        <a:lumMod val="20000"/>
                        <a:lumOff val="80000"/>
                      </a:schemeClr>
                    </a:solidFill>
                  </a:tcPr>
                </a:tc>
                <a:extLst>
                  <a:ext uri="{0D108BD9-81ED-4DB2-BD59-A6C34878D82A}">
                    <a16:rowId xmlns:a16="http://schemas.microsoft.com/office/drawing/2014/main" val="3415014758"/>
                  </a:ext>
                </a:extLst>
              </a:tr>
              <a:tr h="796563">
                <a:tc>
                  <a:txBody>
                    <a:bodyPr/>
                    <a:lstStyle/>
                    <a:p>
                      <a:r>
                        <a:rPr lang="en-GB" sz="1000" b="1" dirty="0">
                          <a:solidFill>
                            <a:schemeClr val="bg1"/>
                          </a:solidFill>
                          <a:latin typeface="Arial"/>
                          <a:cs typeface="Arial"/>
                        </a:rPr>
                        <a:t>Date</a:t>
                      </a:r>
                    </a:p>
                  </a:txBody>
                  <a:tcPr>
                    <a:solidFill>
                      <a:schemeClr val="accent6"/>
                    </a:solidFill>
                  </a:tcPr>
                </a:tc>
                <a:tc>
                  <a:txBody>
                    <a:bodyPr/>
                    <a:lstStyle/>
                    <a:p>
                      <a:pPr algn="ctr"/>
                      <a:r>
                        <a:rPr lang="en-GB" sz="1000" dirty="0">
                          <a:latin typeface="Arial"/>
                          <a:cs typeface="Arial"/>
                        </a:rPr>
                        <a:t>17 June 2-3.30</a:t>
                      </a:r>
                    </a:p>
                    <a:p>
                      <a:pPr algn="ctr"/>
                      <a:r>
                        <a:rPr lang="en-GB" sz="1000" dirty="0">
                          <a:latin typeface="Arial"/>
                          <a:cs typeface="Arial"/>
                        </a:rPr>
                        <a:t>18 June 2-3.30</a:t>
                      </a:r>
                    </a:p>
                    <a:p>
                      <a:pPr algn="ctr"/>
                      <a:r>
                        <a:rPr lang="en-GB" sz="1000" dirty="0">
                          <a:latin typeface="Arial"/>
                          <a:cs typeface="Arial"/>
                        </a:rPr>
                        <a:t>19 June 2-3.30</a:t>
                      </a:r>
                    </a:p>
                  </a:txBody>
                  <a:tcPr>
                    <a:solidFill>
                      <a:schemeClr val="accent6">
                        <a:lumMod val="20000"/>
                        <a:lumOff val="80000"/>
                      </a:schemeClr>
                    </a:solidFill>
                  </a:tcPr>
                </a:tc>
                <a:tc>
                  <a:txBody>
                    <a:bodyPr/>
                    <a:lstStyle/>
                    <a:p>
                      <a:pPr algn="ctr"/>
                      <a:r>
                        <a:rPr lang="en-GB" sz="1000" dirty="0">
                          <a:latin typeface="Arial"/>
                          <a:cs typeface="Arial"/>
                        </a:rPr>
                        <a:t>7 Jul 2-3.30</a:t>
                      </a:r>
                    </a:p>
                    <a:p>
                      <a:pPr algn="ctr"/>
                      <a:r>
                        <a:rPr lang="en-GB" sz="1000" dirty="0">
                          <a:latin typeface="Arial"/>
                          <a:cs typeface="Arial"/>
                        </a:rPr>
                        <a:t>8 Jul 2-3.30</a:t>
                      </a:r>
                    </a:p>
                    <a:p>
                      <a:pPr algn="ctr"/>
                      <a:r>
                        <a:rPr lang="en-GB" sz="1000" dirty="0">
                          <a:latin typeface="Arial"/>
                          <a:cs typeface="Arial"/>
                        </a:rPr>
                        <a:t>9 Jul 2-3.30</a:t>
                      </a:r>
                    </a:p>
                  </a:txBody>
                  <a:tcPr>
                    <a:solidFill>
                      <a:schemeClr val="accent6">
                        <a:lumMod val="20000"/>
                        <a:lumOff val="80000"/>
                      </a:schemeClr>
                    </a:solidFill>
                  </a:tcPr>
                </a:tc>
                <a:tc>
                  <a:txBody>
                    <a:bodyPr/>
                    <a:lstStyle/>
                    <a:p>
                      <a:pPr lvl="0" algn="ctr">
                        <a:buNone/>
                      </a:pPr>
                      <a:r>
                        <a:rPr lang="en-GB" sz="1000" dirty="0">
                          <a:latin typeface="Arial"/>
                          <a:cs typeface="Arial"/>
                        </a:rPr>
                        <a:t>TBC</a:t>
                      </a:r>
                      <a:endParaRPr lang="en-US" dirty="0"/>
                    </a:p>
                  </a:txBody>
                  <a:tcPr>
                    <a:solidFill>
                      <a:schemeClr val="accent6">
                        <a:lumMod val="20000"/>
                        <a:lumOff val="80000"/>
                      </a:schemeClr>
                    </a:solidFill>
                  </a:tcPr>
                </a:tc>
                <a:tc>
                  <a:txBody>
                    <a:bodyPr/>
                    <a:lstStyle/>
                    <a:p>
                      <a:pPr algn="ctr"/>
                      <a:r>
                        <a:rPr lang="en-GB" sz="1000" dirty="0">
                          <a:latin typeface="Arial"/>
                          <a:cs typeface="Arial"/>
                        </a:rPr>
                        <a:t>29 Sep 2-3.30</a:t>
                      </a:r>
                    </a:p>
                    <a:p>
                      <a:pPr algn="ctr"/>
                      <a:r>
                        <a:rPr lang="en-GB" sz="1000" dirty="0">
                          <a:latin typeface="Arial"/>
                          <a:cs typeface="Arial"/>
                        </a:rPr>
                        <a:t>30 Sep 2-3.30</a:t>
                      </a:r>
                    </a:p>
                    <a:p>
                      <a:pPr algn="ctr"/>
                      <a:r>
                        <a:rPr lang="en-GB" sz="1000" dirty="0">
                          <a:latin typeface="Arial"/>
                          <a:cs typeface="Arial"/>
                        </a:rPr>
                        <a:t>1 Oct 2-3.30</a:t>
                      </a:r>
                    </a:p>
                  </a:txBody>
                  <a:tcPr>
                    <a:solidFill>
                      <a:schemeClr val="accent6">
                        <a:lumMod val="20000"/>
                        <a:lumOff val="80000"/>
                      </a:schemeClr>
                    </a:solidFill>
                  </a:tcPr>
                </a:tc>
                <a:tc>
                  <a:txBody>
                    <a:bodyPr/>
                    <a:lstStyle/>
                    <a:p>
                      <a:pPr lvl="0" algn="ctr">
                        <a:buNone/>
                      </a:pPr>
                      <a:r>
                        <a:rPr lang="en-GB" sz="1000" b="0" i="0" u="none" strike="noStrike" noProof="0" dirty="0">
                          <a:solidFill>
                            <a:srgbClr val="000000"/>
                          </a:solidFill>
                          <a:latin typeface="Arial"/>
                        </a:rPr>
                        <a:t>TBC</a:t>
                      </a:r>
                      <a:endParaRPr lang="en-US" dirty="0"/>
                    </a:p>
                  </a:txBody>
                  <a:tcPr>
                    <a:solidFill>
                      <a:schemeClr val="accent6">
                        <a:lumMod val="20000"/>
                        <a:lumOff val="80000"/>
                      </a:schemeClr>
                    </a:solidFill>
                  </a:tcPr>
                </a:tc>
                <a:tc>
                  <a:txBody>
                    <a:bodyPr/>
                    <a:lstStyle/>
                    <a:p>
                      <a:pPr algn="ctr"/>
                      <a:r>
                        <a:rPr lang="en-GB" sz="1000" dirty="0">
                          <a:latin typeface="Arial"/>
                          <a:cs typeface="Arial"/>
                        </a:rPr>
                        <a:t>20 May 2-3.30pm</a:t>
                      </a:r>
                    </a:p>
                    <a:p>
                      <a:pPr lvl="0" algn="ctr">
                        <a:buNone/>
                      </a:pPr>
                      <a:r>
                        <a:rPr lang="en-GB" sz="1000" dirty="0">
                          <a:latin typeface="Arial"/>
                          <a:cs typeface="Arial"/>
                        </a:rPr>
                        <a:t>21 May 2-3.30pm</a:t>
                      </a:r>
                    </a:p>
                  </a:txBody>
                  <a:tcPr>
                    <a:solidFill>
                      <a:schemeClr val="accent6">
                        <a:lumMod val="20000"/>
                        <a:lumOff val="80000"/>
                      </a:schemeClr>
                    </a:solidFill>
                  </a:tcPr>
                </a:tc>
                <a:tc>
                  <a:txBody>
                    <a:bodyPr/>
                    <a:lstStyle/>
                    <a:p>
                      <a:pPr lvl="0" algn="ctr">
                        <a:buNone/>
                      </a:pPr>
                      <a:r>
                        <a:rPr lang="en-GB" sz="1000" b="0" i="0" u="none" strike="noStrike" noProof="0" dirty="0">
                          <a:solidFill>
                            <a:srgbClr val="000000"/>
                          </a:solidFill>
                          <a:latin typeface="Arial"/>
                        </a:rPr>
                        <a:t>TBC</a:t>
                      </a:r>
                      <a:endParaRPr lang="en-US" dirty="0"/>
                    </a:p>
                  </a:txBody>
                  <a:tcPr>
                    <a:solidFill>
                      <a:schemeClr val="accent6">
                        <a:lumMod val="20000"/>
                        <a:lumOff val="80000"/>
                      </a:schemeClr>
                    </a:solidFill>
                  </a:tcPr>
                </a:tc>
                <a:tc>
                  <a:txBody>
                    <a:bodyPr/>
                    <a:lstStyle/>
                    <a:p>
                      <a:pPr lvl="0" algn="ctr">
                        <a:buNone/>
                      </a:pPr>
                      <a:r>
                        <a:rPr lang="en-GB" sz="1000" dirty="0">
                          <a:latin typeface="Arial"/>
                          <a:cs typeface="Arial"/>
                        </a:rPr>
                        <a:t>3 and 4 Dec  2-3.30</a:t>
                      </a:r>
                    </a:p>
                  </a:txBody>
                  <a:tcPr>
                    <a:solidFill>
                      <a:schemeClr val="accent6">
                        <a:lumMod val="20000"/>
                        <a:lumOff val="80000"/>
                      </a:schemeClr>
                    </a:solidFill>
                  </a:tcPr>
                </a:tc>
                <a:tc>
                  <a:txBody>
                    <a:bodyPr/>
                    <a:lstStyle/>
                    <a:p>
                      <a:pPr lvl="0" algn="ctr">
                        <a:lnSpc>
                          <a:spcPct val="100000"/>
                        </a:lnSpc>
                        <a:spcBef>
                          <a:spcPts val="0"/>
                        </a:spcBef>
                        <a:spcAft>
                          <a:spcPts val="0"/>
                        </a:spcAft>
                        <a:buNone/>
                      </a:pPr>
                      <a:r>
                        <a:rPr lang="en-GB" sz="900" b="0" i="0" u="none" strike="noStrike" noProof="0" dirty="0">
                          <a:latin typeface="Arial"/>
                        </a:rPr>
                        <a:t>17 Nov 2.00-3.30</a:t>
                      </a:r>
                      <a:endParaRPr lang="en-US" sz="900" b="0" dirty="0">
                        <a:latin typeface="Arial"/>
                      </a:endParaRPr>
                    </a:p>
                    <a:p>
                      <a:pPr lvl="0" algn="ctr">
                        <a:lnSpc>
                          <a:spcPct val="100000"/>
                        </a:lnSpc>
                        <a:spcBef>
                          <a:spcPts val="0"/>
                        </a:spcBef>
                        <a:spcAft>
                          <a:spcPts val="0"/>
                        </a:spcAft>
                        <a:buNone/>
                      </a:pPr>
                      <a:r>
                        <a:rPr lang="en-GB" sz="900" b="0" i="0" u="none" strike="noStrike" noProof="0" dirty="0">
                          <a:latin typeface="Arial"/>
                        </a:rPr>
                        <a:t>18 Nov 2.00-3.30</a:t>
                      </a:r>
                      <a:endParaRPr lang="en-GB" sz="900" b="0" dirty="0">
                        <a:latin typeface="Arial"/>
                      </a:endParaRPr>
                    </a:p>
                    <a:p>
                      <a:pPr lvl="0" algn="ctr">
                        <a:lnSpc>
                          <a:spcPct val="100000"/>
                        </a:lnSpc>
                        <a:spcBef>
                          <a:spcPts val="0"/>
                        </a:spcBef>
                        <a:spcAft>
                          <a:spcPts val="0"/>
                        </a:spcAft>
                        <a:buNone/>
                      </a:pPr>
                      <a:r>
                        <a:rPr lang="en-GB" sz="900" b="0" i="0" u="none" strike="noStrike" noProof="0" dirty="0">
                          <a:latin typeface="Arial"/>
                        </a:rPr>
                        <a:t>19 Nov 2.00-3.30</a:t>
                      </a:r>
                      <a:endParaRPr lang="en-GB" sz="900" b="0" dirty="0">
                        <a:latin typeface="Arial"/>
                      </a:endParaRPr>
                    </a:p>
                  </a:txBody>
                  <a:tcPr>
                    <a:solidFill>
                      <a:schemeClr val="accent6">
                        <a:lumMod val="20000"/>
                        <a:lumOff val="80000"/>
                      </a:schemeClr>
                    </a:solidFill>
                  </a:tcPr>
                </a:tc>
                <a:extLst>
                  <a:ext uri="{0D108BD9-81ED-4DB2-BD59-A6C34878D82A}">
                    <a16:rowId xmlns:a16="http://schemas.microsoft.com/office/drawing/2014/main" val="4111292952"/>
                  </a:ext>
                </a:extLst>
              </a:tr>
              <a:tr h="685566">
                <a:tc>
                  <a:txBody>
                    <a:bodyPr/>
                    <a:lstStyle/>
                    <a:p>
                      <a:r>
                        <a:rPr lang="en-GB" sz="1000" b="1" dirty="0">
                          <a:solidFill>
                            <a:schemeClr val="bg1"/>
                          </a:solidFill>
                          <a:latin typeface="Arial"/>
                          <a:cs typeface="Arial"/>
                        </a:rPr>
                        <a:t>Course length</a:t>
                      </a:r>
                    </a:p>
                  </a:txBody>
                  <a:tcPr>
                    <a:solidFill>
                      <a:schemeClr val="accent6"/>
                    </a:solidFill>
                  </a:tcPr>
                </a:tc>
                <a:tc>
                  <a:txBody>
                    <a:bodyPr/>
                    <a:lstStyle/>
                    <a:p>
                      <a:pPr algn="ctr"/>
                      <a:r>
                        <a:rPr lang="en-GB" sz="1000" dirty="0">
                          <a:latin typeface="Arial"/>
                          <a:cs typeface="Arial"/>
                        </a:rPr>
                        <a:t>Total 4.5 hours (1.5 hours per session)</a:t>
                      </a:r>
                    </a:p>
                  </a:txBody>
                  <a:tcPr>
                    <a:solidFill>
                      <a:schemeClr val="accent6">
                        <a:lumMod val="20000"/>
                        <a:lumOff val="80000"/>
                      </a:schemeClr>
                    </a:solidFill>
                  </a:tcPr>
                </a:tc>
                <a:tc>
                  <a:txBody>
                    <a:bodyPr/>
                    <a:lstStyle/>
                    <a:p>
                      <a:pPr lvl="0" algn="ctr">
                        <a:buNone/>
                      </a:pPr>
                      <a:r>
                        <a:rPr lang="en-GB" sz="1000" b="0" i="0" u="none" strike="noStrike" noProof="0" dirty="0">
                          <a:solidFill>
                            <a:srgbClr val="000000"/>
                          </a:solidFill>
                          <a:latin typeface="Arial"/>
                        </a:rPr>
                        <a:t>Total 4.5 hours (1.5 hours per session)</a:t>
                      </a:r>
                      <a:endParaRPr lang="en-GB" sz="1000" dirty="0">
                        <a:latin typeface="Arial" panose="020B0604020202020204" pitchFamily="34" charset="0"/>
                        <a:cs typeface="Arial" panose="020B0604020202020204" pitchFamily="34" charset="0"/>
                      </a:endParaRPr>
                    </a:p>
                  </a:txBody>
                  <a:tcPr>
                    <a:solidFill>
                      <a:schemeClr val="accent6">
                        <a:lumMod val="20000"/>
                        <a:lumOff val="80000"/>
                      </a:schemeClr>
                    </a:solidFill>
                  </a:tcPr>
                </a:tc>
                <a:tc>
                  <a:txBody>
                    <a:bodyPr/>
                    <a:lstStyle/>
                    <a:p>
                      <a:pPr lvl="0" algn="ctr">
                        <a:buNone/>
                      </a:pPr>
                      <a:r>
                        <a:rPr lang="en-GB" sz="1000" dirty="0">
                          <a:latin typeface="Arial"/>
                          <a:cs typeface="Arial"/>
                        </a:rPr>
                        <a:t>Total 4 hours</a:t>
                      </a:r>
                      <a:endParaRPr lang="en-US" dirty="0"/>
                    </a:p>
                  </a:txBody>
                  <a:tcP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latin typeface="Arial"/>
                          <a:cs typeface="Arial"/>
                        </a:rPr>
                        <a:t>Total 4.5 hours (1.5 hours per session)</a:t>
                      </a:r>
                    </a:p>
                    <a:p>
                      <a:pPr algn="ctr"/>
                      <a:endParaRPr lang="en-GB" sz="1000">
                        <a:latin typeface="Arial" panose="020B0604020202020204" pitchFamily="34" charset="0"/>
                        <a:cs typeface="Arial" panose="020B0604020202020204" pitchFamily="34" charset="0"/>
                      </a:endParaRPr>
                    </a:p>
                  </a:txBody>
                  <a:tcPr>
                    <a:solidFill>
                      <a:schemeClr val="accent6">
                        <a:lumMod val="20000"/>
                        <a:lumOff val="80000"/>
                      </a:schemeClr>
                    </a:solidFill>
                  </a:tcPr>
                </a:tc>
                <a:tc>
                  <a:txBody>
                    <a:bodyPr/>
                    <a:lstStyle/>
                    <a:p>
                      <a:pPr lvl="0" algn="ctr">
                        <a:buNone/>
                      </a:pPr>
                      <a:r>
                        <a:rPr lang="en-GB" sz="1000" b="0" i="0" u="none" strike="noStrike" noProof="0" dirty="0">
                          <a:solidFill>
                            <a:srgbClr val="000000"/>
                          </a:solidFill>
                          <a:latin typeface="Arial"/>
                        </a:rPr>
                        <a:t>Total 4.5 hours (1.5 hours per session)</a:t>
                      </a:r>
                      <a:endParaRPr lang="en-GB" sz="1000" dirty="0">
                        <a:latin typeface="Arial" panose="020B0604020202020204" pitchFamily="34" charset="0"/>
                        <a:cs typeface="Arial" panose="020B0604020202020204" pitchFamily="34" charset="0"/>
                      </a:endParaRPr>
                    </a:p>
                  </a:txBody>
                  <a:tcPr>
                    <a:solidFill>
                      <a:schemeClr val="accent6">
                        <a:lumMod val="20000"/>
                        <a:lumOff val="80000"/>
                      </a:schemeClr>
                    </a:solidFill>
                  </a:tcPr>
                </a:tc>
                <a:tc>
                  <a:txBody>
                    <a:bodyPr/>
                    <a:lstStyle/>
                    <a:p>
                      <a:pPr algn="ctr"/>
                      <a:r>
                        <a:rPr lang="en-GB" sz="1000" dirty="0">
                          <a:latin typeface="Arial"/>
                          <a:cs typeface="Arial"/>
                        </a:rPr>
                        <a:t>Total 3 hours (1.5 hours per session)</a:t>
                      </a:r>
                    </a:p>
                  </a:txBody>
                  <a:tcPr>
                    <a:solidFill>
                      <a:schemeClr val="accent6">
                        <a:lumMod val="20000"/>
                        <a:lumOff val="80000"/>
                      </a:schemeClr>
                    </a:solidFill>
                  </a:tcPr>
                </a:tc>
                <a:tc>
                  <a:txBody>
                    <a:bodyPr/>
                    <a:lstStyle/>
                    <a:p>
                      <a:pPr lvl="0" algn="ctr">
                        <a:lnSpc>
                          <a:spcPct val="100000"/>
                        </a:lnSpc>
                        <a:spcBef>
                          <a:spcPts val="0"/>
                        </a:spcBef>
                        <a:spcAft>
                          <a:spcPts val="0"/>
                        </a:spcAft>
                        <a:buNone/>
                      </a:pPr>
                      <a:r>
                        <a:rPr lang="en-GB" sz="1000" b="0" i="0" u="none" strike="noStrike" noProof="0" dirty="0">
                          <a:solidFill>
                            <a:srgbClr val="000000"/>
                          </a:solidFill>
                          <a:latin typeface="Arial"/>
                        </a:rPr>
                        <a:t>Total 4.5 hours (1.5 hours per session)</a:t>
                      </a:r>
                    </a:p>
                    <a:p>
                      <a:pPr lvl="0" algn="ctr">
                        <a:buNone/>
                      </a:pPr>
                      <a:endParaRPr lang="en-GB" sz="1000">
                        <a:latin typeface="Arial"/>
                        <a:cs typeface="Arial"/>
                      </a:endParaRPr>
                    </a:p>
                  </a:txBody>
                  <a:tcPr>
                    <a:solidFill>
                      <a:schemeClr val="accent6">
                        <a:lumMod val="20000"/>
                        <a:lumOff val="80000"/>
                      </a:schemeClr>
                    </a:solidFill>
                  </a:tcPr>
                </a:tc>
                <a:tc>
                  <a:txBody>
                    <a:bodyPr/>
                    <a:lstStyle/>
                    <a:p>
                      <a:pPr algn="ctr"/>
                      <a:r>
                        <a:rPr lang="en-GB" sz="1000" dirty="0">
                          <a:latin typeface="Arial"/>
                          <a:cs typeface="Arial"/>
                        </a:rPr>
                        <a:t>Total 3 hours</a:t>
                      </a:r>
                    </a:p>
                  </a:txBody>
                  <a:tcPr>
                    <a:solidFill>
                      <a:schemeClr val="accent6">
                        <a:lumMod val="20000"/>
                        <a:lumOff val="80000"/>
                      </a:schemeClr>
                    </a:solidFill>
                  </a:tcPr>
                </a:tc>
                <a:tc>
                  <a:txBody>
                    <a:bodyPr/>
                    <a:lstStyle/>
                    <a:p>
                      <a:pPr lvl="0" algn="ctr">
                        <a:buNone/>
                      </a:pPr>
                      <a:r>
                        <a:rPr lang="en-GB" sz="1000" b="0" i="0" u="none" strike="noStrike" noProof="0" dirty="0">
                          <a:solidFill>
                            <a:srgbClr val="000000"/>
                          </a:solidFill>
                          <a:latin typeface="Arial"/>
                        </a:rPr>
                        <a:t>Total 4.5 hours (1.5 hours per session)</a:t>
                      </a:r>
                      <a:endParaRPr lang="en-US" dirty="0"/>
                    </a:p>
                  </a:txBody>
                  <a:tcPr>
                    <a:solidFill>
                      <a:schemeClr val="accent6">
                        <a:lumMod val="20000"/>
                        <a:lumOff val="80000"/>
                      </a:schemeClr>
                    </a:solidFill>
                  </a:tcPr>
                </a:tc>
                <a:extLst>
                  <a:ext uri="{0D108BD9-81ED-4DB2-BD59-A6C34878D82A}">
                    <a16:rowId xmlns:a16="http://schemas.microsoft.com/office/drawing/2014/main" val="2622682098"/>
                  </a:ext>
                </a:extLst>
              </a:tr>
              <a:tr h="352577">
                <a:tc>
                  <a:txBody>
                    <a:bodyPr/>
                    <a:lstStyle/>
                    <a:p>
                      <a:r>
                        <a:rPr lang="en-GB" sz="1000" b="1" dirty="0">
                          <a:solidFill>
                            <a:schemeClr val="bg1"/>
                          </a:solidFill>
                          <a:latin typeface="Arial"/>
                          <a:cs typeface="Arial"/>
                        </a:rPr>
                        <a:t>Delivery method</a:t>
                      </a:r>
                    </a:p>
                  </a:txBody>
                  <a:tcPr>
                    <a:solidFill>
                      <a:schemeClr val="accent6"/>
                    </a:solidFill>
                  </a:tcPr>
                </a:tc>
                <a:tc>
                  <a:txBody>
                    <a:bodyPr/>
                    <a:lstStyle/>
                    <a:p>
                      <a:pPr algn="ctr"/>
                      <a:r>
                        <a:rPr lang="en-GB" sz="1000" dirty="0">
                          <a:latin typeface="Arial"/>
                          <a:cs typeface="Arial"/>
                        </a:rPr>
                        <a:t>online</a:t>
                      </a:r>
                    </a:p>
                  </a:txBody>
                  <a:tcP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latin typeface="Arial"/>
                          <a:cs typeface="Arial"/>
                        </a:rPr>
                        <a:t>online</a:t>
                      </a:r>
                    </a:p>
                    <a:p>
                      <a:pPr algn="ctr"/>
                      <a:endParaRPr lang="en-GB" sz="1000">
                        <a:latin typeface="Arial" panose="020B0604020202020204" pitchFamily="34" charset="0"/>
                        <a:cs typeface="Arial" panose="020B0604020202020204" pitchFamily="34" charset="0"/>
                      </a:endParaRPr>
                    </a:p>
                  </a:txBody>
                  <a:tcP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latin typeface="Arial"/>
                          <a:cs typeface="Arial"/>
                        </a:rPr>
                        <a:t>online</a:t>
                      </a:r>
                    </a:p>
                    <a:p>
                      <a:pPr algn="ctr"/>
                      <a:endParaRPr lang="en-GB" sz="1000">
                        <a:latin typeface="Arial" panose="020B0604020202020204" pitchFamily="34" charset="0"/>
                        <a:cs typeface="Arial" panose="020B0604020202020204" pitchFamily="34" charset="0"/>
                      </a:endParaRPr>
                    </a:p>
                  </a:txBody>
                  <a:tcP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latin typeface="Arial"/>
                          <a:cs typeface="Arial"/>
                        </a:rPr>
                        <a:t>online</a:t>
                      </a:r>
                    </a:p>
                    <a:p>
                      <a:pPr algn="ctr"/>
                      <a:endParaRPr lang="en-GB" sz="1000">
                        <a:latin typeface="Arial" panose="020B0604020202020204" pitchFamily="34" charset="0"/>
                        <a:cs typeface="Arial" panose="020B0604020202020204" pitchFamily="34" charset="0"/>
                      </a:endParaRPr>
                    </a:p>
                  </a:txBody>
                  <a:tcP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latin typeface="Arial"/>
                          <a:cs typeface="Arial"/>
                        </a:rPr>
                        <a:t>online</a:t>
                      </a:r>
                    </a:p>
                    <a:p>
                      <a:pPr algn="ctr"/>
                      <a:endParaRPr lang="en-GB" sz="1000">
                        <a:latin typeface="Arial" panose="020B0604020202020204" pitchFamily="34" charset="0"/>
                        <a:cs typeface="Arial" panose="020B0604020202020204" pitchFamily="34" charset="0"/>
                      </a:endParaRPr>
                    </a:p>
                  </a:txBody>
                  <a:tcP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latin typeface="Arial"/>
                          <a:cs typeface="Arial"/>
                        </a:rPr>
                        <a:t>online</a:t>
                      </a:r>
                    </a:p>
                    <a:p>
                      <a:pPr algn="ctr"/>
                      <a:endParaRPr lang="en-GB" sz="1000">
                        <a:latin typeface="Arial" panose="020B0604020202020204" pitchFamily="34" charset="0"/>
                        <a:cs typeface="Arial" panose="020B0604020202020204" pitchFamily="34" charset="0"/>
                      </a:endParaRPr>
                    </a:p>
                  </a:txBody>
                  <a:tcP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latin typeface="Arial"/>
                          <a:cs typeface="Arial"/>
                        </a:rPr>
                        <a:t>online</a:t>
                      </a:r>
                    </a:p>
                    <a:p>
                      <a:pPr algn="ctr"/>
                      <a:endParaRPr lang="en-GB" sz="1000">
                        <a:latin typeface="Arial" panose="020B0604020202020204" pitchFamily="34" charset="0"/>
                        <a:cs typeface="Arial" panose="020B0604020202020204" pitchFamily="34" charset="0"/>
                      </a:endParaRPr>
                    </a:p>
                  </a:txBody>
                  <a:tcP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latin typeface="Arial"/>
                          <a:cs typeface="Arial"/>
                        </a:rPr>
                        <a:t>online</a:t>
                      </a:r>
                    </a:p>
                    <a:p>
                      <a:pPr algn="ctr"/>
                      <a:endParaRPr lang="en-GB" sz="1000">
                        <a:latin typeface="Arial" panose="020B0604020202020204" pitchFamily="34" charset="0"/>
                        <a:cs typeface="Arial" panose="020B0604020202020204" pitchFamily="34" charset="0"/>
                      </a:endParaRPr>
                    </a:p>
                  </a:txBody>
                  <a:tcP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latin typeface="Arial"/>
                          <a:cs typeface="Arial"/>
                        </a:rPr>
                        <a:t>online</a:t>
                      </a:r>
                    </a:p>
                    <a:p>
                      <a:pPr algn="ctr"/>
                      <a:endParaRPr lang="en-GB" sz="1000" dirty="0">
                        <a:latin typeface="Arial" panose="020B0604020202020204" pitchFamily="34" charset="0"/>
                        <a:cs typeface="Arial" panose="020B0604020202020204" pitchFamily="34" charset="0"/>
                      </a:endParaRPr>
                    </a:p>
                  </a:txBody>
                  <a:tcPr>
                    <a:solidFill>
                      <a:schemeClr val="accent6">
                        <a:lumMod val="20000"/>
                        <a:lumOff val="80000"/>
                      </a:schemeClr>
                    </a:solidFill>
                  </a:tcPr>
                </a:tc>
                <a:extLst>
                  <a:ext uri="{0D108BD9-81ED-4DB2-BD59-A6C34878D82A}">
                    <a16:rowId xmlns:a16="http://schemas.microsoft.com/office/drawing/2014/main" val="3094698065"/>
                  </a:ext>
                </a:extLst>
              </a:tr>
            </a:tbl>
          </a:graphicData>
        </a:graphic>
      </p:graphicFrame>
      <p:sp>
        <p:nvSpPr>
          <p:cNvPr id="7" name="TextBox 6">
            <a:extLst>
              <a:ext uri="{FF2B5EF4-FFF2-40B4-BE49-F238E27FC236}">
                <a16:creationId xmlns:a16="http://schemas.microsoft.com/office/drawing/2014/main" id="{575CCE79-9105-1105-0F4B-BB851D451495}"/>
              </a:ext>
            </a:extLst>
          </p:cNvPr>
          <p:cNvSpPr txBox="1"/>
          <p:nvPr/>
        </p:nvSpPr>
        <p:spPr>
          <a:xfrm>
            <a:off x="817676" y="4966347"/>
            <a:ext cx="11060249" cy="1938992"/>
          </a:xfrm>
          <a:prstGeom prst="rect">
            <a:avLst/>
          </a:prstGeom>
          <a:noFill/>
        </p:spPr>
        <p:txBody>
          <a:bodyPr wrap="square" lIns="91440" tIns="45720" rIns="91440" bIns="45720" rtlCol="0" anchor="t">
            <a:spAutoFit/>
          </a:bodyPr>
          <a:lstStyle/>
          <a:p>
            <a:pPr marL="171450" indent="-171450">
              <a:buFont typeface="Arial" panose="020B0604020202020204" pitchFamily="34" charset="0"/>
              <a:buChar char="•"/>
            </a:pPr>
            <a:r>
              <a:rPr lang="en-GB" sz="1000" dirty="0">
                <a:latin typeface="Arial"/>
                <a:cs typeface="Arial"/>
              </a:rPr>
              <a:t>To be awarded the Advanced Certificate in Economic Development, you need to complete all 9 modules as listed above</a:t>
            </a:r>
          </a:p>
          <a:p>
            <a:pPr marL="171450" indent="-171450">
              <a:buFont typeface="Arial" panose="020B0604020202020204" pitchFamily="34" charset="0"/>
              <a:buChar char="•"/>
            </a:pPr>
            <a:r>
              <a:rPr lang="en-GB" sz="1000" dirty="0">
                <a:latin typeface="Arial"/>
                <a:cs typeface="Arial"/>
              </a:rPr>
              <a:t>The total cost of completing all 9 modules and achieving the Advanced Certificate in Economic Development is £630 for members (£70 per module) or £1,215 for non members (£135 per module)</a:t>
            </a:r>
          </a:p>
          <a:p>
            <a:pPr marL="171450" indent="-171450">
              <a:buFont typeface="Arial" panose="020B0604020202020204" pitchFamily="34" charset="0"/>
              <a:buChar char="•"/>
            </a:pPr>
            <a:r>
              <a:rPr lang="en-GB" sz="1000" dirty="0">
                <a:latin typeface="Arial"/>
                <a:cs typeface="Arial"/>
              </a:rPr>
              <a:t>If you have already undertaken any of the modules listed above, you do not need to attend again and the overall fee will be reduced by the price of that module(s)</a:t>
            </a:r>
          </a:p>
          <a:p>
            <a:pPr marL="171450" indent="-171450">
              <a:buFont typeface="Arial,Sans-Serif" panose="020B0604020202020204" pitchFamily="34" charset="0"/>
              <a:buChar char="•"/>
            </a:pPr>
            <a:r>
              <a:rPr lang="en-GB" sz="1000" dirty="0">
                <a:latin typeface="Arial"/>
                <a:cs typeface="Arial"/>
              </a:rPr>
              <a:t>The 9 modules which make up the Advanced Certificate are the ones listed above and are not interchangeable with those listed under the 'Certificate'.</a:t>
            </a:r>
            <a:endParaRPr lang="en-US" sz="1000" dirty="0">
              <a:ea typeface="+mn-lt"/>
              <a:cs typeface="+mn-lt"/>
            </a:endParaRPr>
          </a:p>
          <a:p>
            <a:pPr marL="171450" indent="-171450">
              <a:buFont typeface="Arial" panose="020B0604020202020204" pitchFamily="34" charset="0"/>
              <a:buChar char="•"/>
            </a:pPr>
            <a:r>
              <a:rPr lang="en-GB" sz="1000" dirty="0">
                <a:latin typeface="Arial"/>
                <a:cs typeface="Arial"/>
              </a:rPr>
              <a:t>All courses will be delivered online. </a:t>
            </a:r>
          </a:p>
          <a:p>
            <a:pPr marL="171450" indent="-171450">
              <a:buFont typeface="Arial" panose="020B0604020202020204" pitchFamily="34" charset="0"/>
              <a:buChar char="•"/>
            </a:pPr>
            <a:r>
              <a:rPr lang="en-GB" sz="1000" dirty="0">
                <a:latin typeface="Arial"/>
                <a:cs typeface="Arial"/>
              </a:rPr>
              <a:t>Some of the modules listed above have not yet been scheduled, due to us still finalising course deliverers and dates. It is our intention that all modules will be scheduled during 2025.</a:t>
            </a:r>
          </a:p>
          <a:p>
            <a:pPr marL="171450" indent="-171450">
              <a:buFont typeface="Arial" panose="020B0604020202020204" pitchFamily="34" charset="0"/>
              <a:buChar char="•"/>
            </a:pPr>
            <a:r>
              <a:rPr lang="en-GB" sz="1000" dirty="0">
                <a:latin typeface="Arial"/>
                <a:cs typeface="Arial"/>
              </a:rPr>
              <a:t>Where courses have not yet been scheduled, the length of those courses is likely to be similar to the ones scheduled (e.g. 4.5 hours spread over 1.5 x 3 session) although in some cases the total length might be less (e.g. 3 hours spread over 1.5 x 2 sessions). No individual module will be longer than 4.5 hours in total.</a:t>
            </a:r>
          </a:p>
          <a:p>
            <a:pPr marL="171450" indent="-171450">
              <a:buFont typeface="Arial" panose="020B0604020202020204" pitchFamily="34" charset="0"/>
              <a:buChar char="•"/>
            </a:pPr>
            <a:r>
              <a:rPr lang="en-GB" sz="1000" dirty="0">
                <a:latin typeface="Arial"/>
                <a:cs typeface="Arial"/>
              </a:rPr>
              <a:t>You can either sign up at the start and be part of our official cohort, or you can sign up part way through, with the understanding that any missed modules may not run again until 2026.</a:t>
            </a:r>
          </a:p>
          <a:p>
            <a:pPr marL="171450" indent="-171450">
              <a:buFont typeface="Arial" panose="020B0604020202020204" pitchFamily="34" charset="0"/>
              <a:buChar char="•"/>
            </a:pPr>
            <a:r>
              <a:rPr lang="en-GB" sz="1000" dirty="0">
                <a:latin typeface="Arial"/>
                <a:cs typeface="Arial"/>
              </a:rPr>
              <a:t>We ask that you sign up for completion of the Advanced Certificate and pay the fee at the outset.</a:t>
            </a:r>
          </a:p>
          <a:p>
            <a:pPr marL="171450" indent="-171450">
              <a:buFont typeface="Arial" panose="020B0604020202020204" pitchFamily="34" charset="0"/>
              <a:buChar char="•"/>
            </a:pPr>
            <a:r>
              <a:rPr lang="en-GB" sz="1000" dirty="0">
                <a:latin typeface="Arial"/>
                <a:cs typeface="Arial"/>
              </a:rPr>
              <a:t>To find out more, or register to take part, please email us at debbiedavidson@ied.co.uk</a:t>
            </a:r>
          </a:p>
        </p:txBody>
      </p:sp>
    </p:spTree>
    <p:extLst>
      <p:ext uri="{BB962C8B-B14F-4D97-AF65-F5344CB8AC3E}">
        <p14:creationId xmlns:p14="http://schemas.microsoft.com/office/powerpoint/2010/main" val="39078399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7cdf599a-ed38-4434-8db7-dd1a6a20445a">
      <Terms xmlns="http://schemas.microsoft.com/office/infopath/2007/PartnerControls"/>
    </lcf76f155ced4ddcb4097134ff3c332f>
    <TaxCatchAll xmlns="8d408ec9-7858-4bc4-a3ce-bdd915d014e1"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D2555CA84D2E04DBF7584A323AE7134" ma:contentTypeVersion="18" ma:contentTypeDescription="Create a new document." ma:contentTypeScope="" ma:versionID="62d8f1507f690f5f7f7ec9152e705caf">
  <xsd:schema xmlns:xsd="http://www.w3.org/2001/XMLSchema" xmlns:xs="http://www.w3.org/2001/XMLSchema" xmlns:p="http://schemas.microsoft.com/office/2006/metadata/properties" xmlns:ns2="7cdf599a-ed38-4434-8db7-dd1a6a20445a" xmlns:ns3="8d408ec9-7858-4bc4-a3ce-bdd915d014e1" targetNamespace="http://schemas.microsoft.com/office/2006/metadata/properties" ma:root="true" ma:fieldsID="b16675cc84655514141cfabb42792e66" ns2:_="" ns3:_="">
    <xsd:import namespace="7cdf599a-ed38-4434-8db7-dd1a6a20445a"/>
    <xsd:import namespace="8d408ec9-7858-4bc4-a3ce-bdd915d014e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Location" minOccurs="0"/>
                <xsd:element ref="ns2:MediaServiceOCR"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df599a-ed38-4434-8db7-dd1a6a20445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5cec0c29-c308-4799-a0e5-e5a6a930ac50" ma:termSetId="09814cd3-568e-fe90-9814-8d621ff8fb84" ma:anchorId="fba54fb3-c3e1-fe81-a776-ca4b69148c4d" ma:open="true" ma:isKeyword="false">
      <xsd:complexType>
        <xsd:sequence>
          <xsd:element ref="pc:Terms" minOccurs="0" maxOccurs="1"/>
        </xsd:sequence>
      </xsd:complexType>
    </xsd:element>
    <xsd:element name="MediaLengthInSeconds" ma:index="23" nillable="true" ma:displayName="MediaLengthInSeconds" ma:hidden="true" ma:internalName="MediaLengthInSeconds" ma:readOnly="true">
      <xsd:simpleType>
        <xsd:restriction base="dms:Unknown"/>
      </xsd:simple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d408ec9-7858-4bc4-a3ce-bdd915d014e1"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6881515d-ec16-4cf2-8f06-b786b1c06f30}" ma:internalName="TaxCatchAll" ma:showField="CatchAllData" ma:web="8d408ec9-7858-4bc4-a3ce-bdd915d014e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C97914-7303-4368-AA01-1E4680BECF1C}">
  <ds:schemaRefs>
    <ds:schemaRef ds:uri="http://schemas.microsoft.com/sharepoint/v3/contenttype/forms"/>
  </ds:schemaRefs>
</ds:datastoreItem>
</file>

<file path=customXml/itemProps2.xml><?xml version="1.0" encoding="utf-8"?>
<ds:datastoreItem xmlns:ds="http://schemas.openxmlformats.org/officeDocument/2006/customXml" ds:itemID="{3E7DBD7D-FB45-4449-8098-C50E8044984B}">
  <ds:schemaRefs>
    <ds:schemaRef ds:uri="7cdf599a-ed38-4434-8db7-dd1a6a20445a"/>
    <ds:schemaRef ds:uri="http://purl.org/dc/terms/"/>
    <ds:schemaRef ds:uri="http://schemas.microsoft.com/office/2006/documentManagement/types"/>
    <ds:schemaRef ds:uri="http://www.w3.org/XML/1998/namespace"/>
    <ds:schemaRef ds:uri="http://purl.org/dc/dcmitype/"/>
    <ds:schemaRef ds:uri="http://schemas.microsoft.com/office/infopath/2007/PartnerControls"/>
    <ds:schemaRef ds:uri="http://purl.org/dc/elements/1.1/"/>
    <ds:schemaRef ds:uri="http://schemas.openxmlformats.org/package/2006/metadata/core-properties"/>
    <ds:schemaRef ds:uri="8d408ec9-7858-4bc4-a3ce-bdd915d014e1"/>
    <ds:schemaRef ds:uri="http://schemas.microsoft.com/office/2006/metadata/properties"/>
  </ds:schemaRefs>
</ds:datastoreItem>
</file>

<file path=customXml/itemProps3.xml><?xml version="1.0" encoding="utf-8"?>
<ds:datastoreItem xmlns:ds="http://schemas.openxmlformats.org/officeDocument/2006/customXml" ds:itemID="{ED33034C-3126-4DD3-8DB0-D34A6E4ED8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cdf599a-ed38-4434-8db7-dd1a6a20445a"/>
    <ds:schemaRef ds:uri="8d408ec9-7858-4bc4-a3ce-bdd915d014e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1456</Words>
  <Application>Microsoft Office PowerPoint</Application>
  <PresentationFormat>Widescreen</PresentationFormat>
  <Paragraphs>171</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Continuing Professional Development Programme: Overview</vt:lpstr>
      <vt:lpstr>Continuing Professional Development Programme: Certificate in Economic Development 2025</vt:lpstr>
      <vt:lpstr>Continuing Professional Development Programme: Advanced Certificate in Economic Development 2025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Potential structure of CPD</dc:title>
  <dc:creator>Nigel Wilcock</dc:creator>
  <cp:lastModifiedBy>Saralyn Chaloner</cp:lastModifiedBy>
  <cp:revision>273</cp:revision>
  <cp:lastPrinted>2023-01-04T15:52:23Z</cp:lastPrinted>
  <dcterms:created xsi:type="dcterms:W3CDTF">2022-05-03T05:33:18Z</dcterms:created>
  <dcterms:modified xsi:type="dcterms:W3CDTF">2024-12-19T13:22:08Z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0x0101004D2555CA84D2E04DBF7584A323AE7134</vt:lpwstr>
  </property>
  <property fmtid="{D5CDD505-2E9C-101B-9397-08002B2CF9AE}" pid="3" name="MediaServiceImageTags">
    <vt:lpwstr/>
  </property>
</Properties>
</file>